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6" r:id="rId28"/>
    <p:sldId id="307" r:id="rId29"/>
    <p:sldId id="304" r:id="rId30"/>
    <p:sldId id="305" r:id="rId31"/>
    <p:sldId id="308" r:id="rId32"/>
    <p:sldId id="309"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11866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82711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964442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77101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0D523A9-0564-45A5-A481-F07821FB512D}" type="datetimeFigureOut">
              <a:rPr lang="tr-TR" smtClean="0"/>
              <a:t>20.12.2020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956617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498538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B0D523A9-0564-45A5-A481-F07821FB512D}" type="datetimeFigureOut">
              <a:rPr lang="tr-TR" smtClean="0"/>
              <a:t>20.12.2020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38125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B0D523A9-0564-45A5-A481-F07821FB512D}" type="datetimeFigureOut">
              <a:rPr lang="tr-TR" smtClean="0"/>
              <a:t>20.12.2020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63236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0D523A9-0564-45A5-A481-F07821FB512D}" type="datetimeFigureOut">
              <a:rPr lang="tr-TR" smtClean="0"/>
              <a:t>20.12.2020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161914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5763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D523A9-0564-45A5-A481-F07821FB512D}" type="datetimeFigureOut">
              <a:rPr lang="tr-TR" smtClean="0"/>
              <a:t>20.12.2020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8FA3920-FF7C-48FD-AE3C-7E95DEC0CD92}" type="slidenum">
              <a:rPr lang="tr-TR" smtClean="0"/>
              <a:t>‹#›</a:t>
            </a:fld>
            <a:endParaRPr lang="tr-TR"/>
          </a:p>
        </p:txBody>
      </p:sp>
    </p:spTree>
    <p:extLst>
      <p:ext uri="{BB962C8B-B14F-4D97-AF65-F5344CB8AC3E}">
        <p14:creationId xmlns:p14="http://schemas.microsoft.com/office/powerpoint/2010/main" val="26191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523A9-0564-45A5-A481-F07821FB512D}" type="datetimeFigureOut">
              <a:rPr lang="tr-TR" smtClean="0"/>
              <a:t>20.12.2020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FA3920-FF7C-48FD-AE3C-7E95DEC0CD92}" type="slidenum">
              <a:rPr lang="tr-TR" smtClean="0"/>
              <a:t>‹#›</a:t>
            </a:fld>
            <a:endParaRPr lang="tr-TR"/>
          </a:p>
        </p:txBody>
      </p:sp>
    </p:spTree>
    <p:extLst>
      <p:ext uri="{BB962C8B-B14F-4D97-AF65-F5344CB8AC3E}">
        <p14:creationId xmlns:p14="http://schemas.microsoft.com/office/powerpoint/2010/main" val="4208589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 </a:t>
            </a:r>
            <a:endParaRPr lang="tr-TR" dirty="0"/>
          </a:p>
        </p:txBody>
      </p:sp>
      <p:sp>
        <p:nvSpPr>
          <p:cNvPr id="3" name="Alt Başlık 2"/>
          <p:cNvSpPr>
            <a:spLocks noGrp="1"/>
          </p:cNvSpPr>
          <p:nvPr>
            <p:ph type="subTitle" idx="1"/>
          </p:nvPr>
        </p:nvSpPr>
        <p:spPr/>
        <p:txBody>
          <a:bodyPr/>
          <a:lstStyle/>
          <a:p>
            <a:endParaRPr lang="tr-TR"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 y="-34291"/>
            <a:ext cx="12252960" cy="6892291"/>
          </a:xfrm>
          <a:prstGeom prst="rect">
            <a:avLst/>
          </a:prstGeom>
        </p:spPr>
      </p:pic>
      <p:sp>
        <p:nvSpPr>
          <p:cNvPr id="14" name="Metin kutusu 13"/>
          <p:cNvSpPr txBox="1"/>
          <p:nvPr/>
        </p:nvSpPr>
        <p:spPr>
          <a:xfrm>
            <a:off x="6505303" y="5442858"/>
            <a:ext cx="6209211" cy="923330"/>
          </a:xfrm>
          <a:prstGeom prst="rect">
            <a:avLst/>
          </a:prstGeom>
          <a:noFill/>
        </p:spPr>
        <p:txBody>
          <a:bodyPr wrap="square" rtlCol="0">
            <a:spAutoFit/>
          </a:bodyPr>
          <a:lstStyle/>
          <a:p>
            <a:r>
              <a:rPr lang="tr-TR" sz="5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5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341541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VÂCİB</a:t>
            </a:r>
            <a:endParaRPr lang="tr-TR" dirty="0">
              <a:solidFill>
                <a:srgbClr val="C00000"/>
              </a:solidFill>
            </a:endParaRPr>
          </a:p>
        </p:txBody>
      </p:sp>
      <p:sp>
        <p:nvSpPr>
          <p:cNvPr id="3" name="İçerik Yer Tutucusu 2"/>
          <p:cNvSpPr>
            <a:spLocks noGrp="1"/>
          </p:cNvSpPr>
          <p:nvPr>
            <p:ph idx="1"/>
          </p:nvPr>
        </p:nvSpPr>
        <p:spPr/>
        <p:txBody>
          <a:bodyPr>
            <a:normAutofit/>
          </a:bodyPr>
          <a:lstStyle/>
          <a:p>
            <a:r>
              <a:rPr lang="tr-TR" b="1" dirty="0">
                <a:solidFill>
                  <a:srgbClr val="00B050"/>
                </a:solidFill>
              </a:rPr>
              <a:t>c. Vacibi Yerine Getirecek Mükellef Açısından </a:t>
            </a:r>
            <a:r>
              <a:rPr lang="tr-TR" b="1" dirty="0" err="1" smtClean="0">
                <a:solidFill>
                  <a:srgbClr val="00B050"/>
                </a:solidFill>
              </a:rPr>
              <a:t>Vâcib</a:t>
            </a:r>
            <a:r>
              <a:rPr lang="tr-TR" dirty="0" smtClean="0">
                <a:solidFill>
                  <a:srgbClr val="00B050"/>
                </a:solidFill>
              </a:rPr>
              <a:t>:</a:t>
            </a:r>
          </a:p>
          <a:p>
            <a:r>
              <a:rPr lang="tr-TR" dirty="0" smtClean="0"/>
              <a:t>1</a:t>
            </a:r>
            <a:r>
              <a:rPr lang="tr-TR" dirty="0"/>
              <a:t>. </a:t>
            </a:r>
            <a:r>
              <a:rPr lang="tr-TR" dirty="0" err="1"/>
              <a:t>Vâcib</a:t>
            </a:r>
            <a:r>
              <a:rPr lang="tr-TR" dirty="0"/>
              <a:t>-i Ayni (</a:t>
            </a:r>
            <a:r>
              <a:rPr lang="tr-TR" dirty="0" smtClean="0"/>
              <a:t>oruç, zekât </a:t>
            </a:r>
            <a:r>
              <a:rPr lang="tr-TR" dirty="0"/>
              <a:t>vb</a:t>
            </a:r>
            <a:r>
              <a:rPr lang="tr-TR" dirty="0" smtClean="0"/>
              <a:t>.).</a:t>
            </a:r>
          </a:p>
          <a:p>
            <a:r>
              <a:rPr lang="tr-TR" dirty="0" smtClean="0"/>
              <a:t>2</a:t>
            </a:r>
            <a:r>
              <a:rPr lang="tr-TR" dirty="0"/>
              <a:t>. </a:t>
            </a:r>
            <a:r>
              <a:rPr lang="tr-TR" dirty="0" err="1"/>
              <a:t>Vâcib</a:t>
            </a:r>
            <a:r>
              <a:rPr lang="tr-TR" dirty="0"/>
              <a:t>-i </a:t>
            </a:r>
            <a:r>
              <a:rPr lang="tr-TR" dirty="0" err="1"/>
              <a:t>Kifai</a:t>
            </a:r>
            <a:r>
              <a:rPr lang="tr-TR" dirty="0"/>
              <a:t> (şahitlik yapmak, cenaze namazı kılmak gibi</a:t>
            </a:r>
            <a:r>
              <a:rPr lang="tr-TR" dirty="0" smtClean="0"/>
              <a:t>).</a:t>
            </a:r>
          </a:p>
          <a:p>
            <a:r>
              <a:rPr lang="tr-TR" b="1" dirty="0" smtClean="0">
                <a:solidFill>
                  <a:srgbClr val="00B050"/>
                </a:solidFill>
              </a:rPr>
              <a:t>d</a:t>
            </a:r>
            <a:r>
              <a:rPr lang="tr-TR" b="1" dirty="0">
                <a:solidFill>
                  <a:srgbClr val="00B050"/>
                </a:solidFill>
              </a:rPr>
              <a:t>. Mükelleften Yerine Getirilmesi İstenin Fiilin Belirli Olup Olmaması Bakımından </a:t>
            </a:r>
            <a:r>
              <a:rPr lang="tr-TR" b="1" dirty="0" err="1" smtClean="0">
                <a:solidFill>
                  <a:srgbClr val="00B050"/>
                </a:solidFill>
              </a:rPr>
              <a:t>Vâcib</a:t>
            </a:r>
            <a:r>
              <a:rPr lang="tr-TR" dirty="0" smtClean="0">
                <a:solidFill>
                  <a:srgbClr val="00B050"/>
                </a:solidFill>
              </a:rPr>
              <a:t>:</a:t>
            </a:r>
          </a:p>
          <a:p>
            <a:r>
              <a:rPr lang="tr-TR" dirty="0" smtClean="0"/>
              <a:t>1</a:t>
            </a:r>
            <a:r>
              <a:rPr lang="tr-TR" dirty="0"/>
              <a:t>. </a:t>
            </a:r>
            <a:r>
              <a:rPr lang="tr-TR" dirty="0" err="1"/>
              <a:t>Vâcib</a:t>
            </a:r>
            <a:r>
              <a:rPr lang="tr-TR" dirty="0"/>
              <a:t>-i </a:t>
            </a:r>
            <a:r>
              <a:rPr lang="tr-TR" dirty="0" err="1"/>
              <a:t>Muayyan</a:t>
            </a:r>
            <a:r>
              <a:rPr lang="tr-TR" dirty="0"/>
              <a:t> (namaz, oruç, zekât vb</a:t>
            </a:r>
            <a:r>
              <a:rPr lang="tr-TR" dirty="0" smtClean="0"/>
              <a:t>.).</a:t>
            </a:r>
          </a:p>
          <a:p>
            <a:r>
              <a:rPr lang="tr-TR" dirty="0" smtClean="0"/>
              <a:t>2</a:t>
            </a:r>
            <a:r>
              <a:rPr lang="tr-TR" dirty="0"/>
              <a:t>. </a:t>
            </a:r>
            <a:r>
              <a:rPr lang="tr-TR" dirty="0" err="1"/>
              <a:t>Vâcib</a:t>
            </a:r>
            <a:r>
              <a:rPr lang="tr-TR" dirty="0"/>
              <a:t>-i Muhayyer (Yemin kefareti vb.).</a:t>
            </a:r>
          </a:p>
          <a:p>
            <a:endParaRPr lang="tr-TR" dirty="0" smtClean="0"/>
          </a:p>
        </p:txBody>
      </p:sp>
    </p:spTree>
    <p:extLst>
      <p:ext uri="{BB962C8B-B14F-4D97-AF65-F5344CB8AC3E}">
        <p14:creationId xmlns:p14="http://schemas.microsoft.com/office/powerpoint/2010/main" val="2965767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NEDB/MENDUB</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smtClean="0"/>
              <a:t>Şâri</a:t>
            </a:r>
            <a:r>
              <a:rPr lang="tr-TR" dirty="0" smtClean="0"/>
              <a:t> </a:t>
            </a:r>
            <a:r>
              <a:rPr lang="tr-TR" dirty="0"/>
              <a:t>tarafından mükelleften yerine getirilmesi talep edilen ancak, mükellef yerine getirmediği takdirde kınamanın söz konusu olmadığı </a:t>
            </a:r>
            <a:r>
              <a:rPr lang="tr-TR" dirty="0" smtClean="0"/>
              <a:t>fiildir.</a:t>
            </a:r>
          </a:p>
          <a:p>
            <a:r>
              <a:rPr lang="tr-TR" dirty="0" err="1" smtClean="0"/>
              <a:t>Nedb</a:t>
            </a:r>
            <a:r>
              <a:rPr lang="tr-TR" dirty="0"/>
              <a:t>, yapılması </a:t>
            </a:r>
            <a:r>
              <a:rPr lang="tr-TR" dirty="0" err="1" smtClean="0"/>
              <a:t>Şâri</a:t>
            </a:r>
            <a:r>
              <a:rPr lang="tr-TR" dirty="0" smtClean="0"/>
              <a:t> </a:t>
            </a:r>
            <a:r>
              <a:rPr lang="tr-TR" dirty="0"/>
              <a:t>tarafından kesin olmayan bir şekilde istenen, mükellef tarafından yerine getirilmesi, terk edilmesinden daha iyi olan fiildir.</a:t>
            </a:r>
          </a:p>
        </p:txBody>
      </p:sp>
    </p:spTree>
    <p:extLst>
      <p:ext uri="{BB962C8B-B14F-4D97-AF65-F5344CB8AC3E}">
        <p14:creationId xmlns:p14="http://schemas.microsoft.com/office/powerpoint/2010/main" val="169250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NEDB/MENDUB</a:t>
            </a:r>
            <a:endParaRPr lang="tr-TR" dirty="0"/>
          </a:p>
        </p:txBody>
      </p:sp>
      <p:sp>
        <p:nvSpPr>
          <p:cNvPr id="3" name="İçerik Yer Tutucusu 2"/>
          <p:cNvSpPr>
            <a:spLocks noGrp="1"/>
          </p:cNvSpPr>
          <p:nvPr>
            <p:ph idx="1"/>
          </p:nvPr>
        </p:nvSpPr>
        <p:spPr/>
        <p:txBody>
          <a:bodyPr/>
          <a:lstStyle/>
          <a:p>
            <a:r>
              <a:rPr lang="tr-TR" b="1" dirty="0" err="1" smtClean="0">
                <a:solidFill>
                  <a:srgbClr val="00B050"/>
                </a:solidFill>
              </a:rPr>
              <a:t>Mendub</a:t>
            </a:r>
            <a:r>
              <a:rPr lang="tr-TR" b="1" dirty="0" smtClean="0">
                <a:solidFill>
                  <a:srgbClr val="00B050"/>
                </a:solidFill>
              </a:rPr>
              <a:t> </a:t>
            </a:r>
            <a:r>
              <a:rPr lang="tr-TR" b="1" dirty="0">
                <a:solidFill>
                  <a:srgbClr val="00B050"/>
                </a:solidFill>
              </a:rPr>
              <a:t>üç </a:t>
            </a:r>
            <a:r>
              <a:rPr lang="tr-TR" b="1" dirty="0" smtClean="0">
                <a:solidFill>
                  <a:srgbClr val="00B050"/>
                </a:solidFill>
              </a:rPr>
              <a:t>çeşittir</a:t>
            </a:r>
            <a:r>
              <a:rPr lang="tr-TR" dirty="0" smtClean="0">
                <a:solidFill>
                  <a:srgbClr val="00B050"/>
                </a:solidFill>
              </a:rPr>
              <a:t>.</a:t>
            </a:r>
          </a:p>
          <a:p>
            <a:r>
              <a:rPr lang="tr-TR" dirty="0" smtClean="0"/>
              <a:t>1</a:t>
            </a:r>
            <a:r>
              <a:rPr lang="tr-TR" dirty="0"/>
              <a:t>. Dini </a:t>
            </a:r>
            <a:r>
              <a:rPr lang="tr-TR" dirty="0" err="1"/>
              <a:t>Vacibleri</a:t>
            </a:r>
            <a:r>
              <a:rPr lang="tr-TR" dirty="0"/>
              <a:t> tamamlayan </a:t>
            </a:r>
            <a:r>
              <a:rPr lang="tr-TR" dirty="0" err="1"/>
              <a:t>mendub</a:t>
            </a:r>
            <a:r>
              <a:rPr lang="tr-TR" dirty="0"/>
              <a:t> (ezan, cemaatle namaz</a:t>
            </a:r>
            <a:r>
              <a:rPr lang="tr-TR" dirty="0" smtClean="0"/>
              <a:t>).</a:t>
            </a:r>
          </a:p>
          <a:p>
            <a:r>
              <a:rPr lang="tr-TR" dirty="0" smtClean="0"/>
              <a:t>2</a:t>
            </a:r>
            <a:r>
              <a:rPr lang="tr-TR" dirty="0"/>
              <a:t>. Allah’a yaklaşmak amacıyla yapılan, Hz. Peygamber’in bazen işlediği bazen de terk ettiği fiiller (Fakirlere sadaka vermek, pazartesi günleri oruç tutmak gibi</a:t>
            </a:r>
            <a:r>
              <a:rPr lang="tr-TR" dirty="0" smtClean="0"/>
              <a:t>).</a:t>
            </a:r>
          </a:p>
          <a:p>
            <a:r>
              <a:rPr lang="tr-TR" dirty="0" smtClean="0"/>
              <a:t>3</a:t>
            </a:r>
            <a:r>
              <a:rPr lang="tr-TR" dirty="0"/>
              <a:t>. Hz. Peygamber’in yemesi, içmesi, yürümesi gibi insan olarak işlediği </a:t>
            </a:r>
            <a:r>
              <a:rPr lang="tr-TR" dirty="0" smtClean="0"/>
              <a:t>fiiller…</a:t>
            </a:r>
            <a:endParaRPr lang="tr-TR" dirty="0"/>
          </a:p>
        </p:txBody>
      </p:sp>
    </p:spTree>
    <p:extLst>
      <p:ext uri="{BB962C8B-B14F-4D97-AF65-F5344CB8AC3E}">
        <p14:creationId xmlns:p14="http://schemas.microsoft.com/office/powerpoint/2010/main" val="406414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lstStyle/>
          <a:p>
            <a:pPr>
              <a:lnSpc>
                <a:spcPct val="150000"/>
              </a:lnSpc>
            </a:pPr>
            <a:r>
              <a:rPr lang="tr-TR" dirty="0"/>
              <a:t>Hanefî </a:t>
            </a:r>
            <a:r>
              <a:rPr lang="tr-TR" dirty="0" err="1"/>
              <a:t>usulcüler</a:t>
            </a:r>
            <a:r>
              <a:rPr lang="tr-TR" dirty="0"/>
              <a:t> dışındaki </a:t>
            </a:r>
            <a:r>
              <a:rPr lang="tr-TR" dirty="0" err="1"/>
              <a:t>usulcülerin</a:t>
            </a:r>
            <a:r>
              <a:rPr lang="tr-TR" dirty="0"/>
              <a:t> çoğunluğuna göre </a:t>
            </a:r>
            <a:r>
              <a:rPr lang="tr-TR" b="1" dirty="0" err="1">
                <a:solidFill>
                  <a:srgbClr val="00B050"/>
                </a:solidFill>
              </a:rPr>
              <a:t>mendûb</a:t>
            </a:r>
            <a:r>
              <a:rPr lang="tr-TR" b="1" dirty="0">
                <a:solidFill>
                  <a:srgbClr val="00B050"/>
                </a:solidFill>
              </a:rPr>
              <a:t>, </a:t>
            </a:r>
            <a:r>
              <a:rPr lang="tr-TR" b="1" dirty="0" err="1">
                <a:solidFill>
                  <a:srgbClr val="00B050"/>
                </a:solidFill>
              </a:rPr>
              <a:t>müstehâb</a:t>
            </a:r>
            <a:r>
              <a:rPr lang="tr-TR" b="1" dirty="0">
                <a:solidFill>
                  <a:srgbClr val="00B050"/>
                </a:solidFill>
              </a:rPr>
              <a:t>, sünnet </a:t>
            </a:r>
            <a:r>
              <a:rPr lang="tr-TR" dirty="0"/>
              <a:t>ve</a:t>
            </a:r>
            <a:r>
              <a:rPr lang="tr-TR" b="1" dirty="0">
                <a:solidFill>
                  <a:srgbClr val="00B050"/>
                </a:solidFill>
              </a:rPr>
              <a:t> nafile</a:t>
            </a:r>
            <a:r>
              <a:rPr lang="tr-TR" dirty="0"/>
              <a:t> kavramları </a:t>
            </a:r>
            <a:r>
              <a:rPr lang="tr-TR" b="1" dirty="0">
                <a:solidFill>
                  <a:srgbClr val="00B050"/>
                </a:solidFill>
              </a:rPr>
              <a:t>eşanlamlı kavramlar </a:t>
            </a:r>
            <a:r>
              <a:rPr lang="tr-TR" dirty="0"/>
              <a:t>olarak kullanılmaktadır.</a:t>
            </a:r>
          </a:p>
        </p:txBody>
      </p:sp>
    </p:spTree>
    <p:extLst>
      <p:ext uri="{BB962C8B-B14F-4D97-AF65-F5344CB8AC3E}">
        <p14:creationId xmlns:p14="http://schemas.microsoft.com/office/powerpoint/2010/main" val="368170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HARAM</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smtClean="0"/>
              <a:t>Şâri</a:t>
            </a:r>
            <a:r>
              <a:rPr lang="tr-TR" dirty="0" smtClean="0"/>
              <a:t> </a:t>
            </a:r>
            <a:r>
              <a:rPr lang="tr-TR" dirty="0"/>
              <a:t>tarafından kesin bir şekilde yapılmaması istenen, terk edildiğinde mükellefe sevap, işlendiğinde ise günah ve bazı durumlarda dünyevî ceza da gerektirebilen </a:t>
            </a:r>
            <a:r>
              <a:rPr lang="tr-TR" dirty="0" smtClean="0"/>
              <a:t>fiildir.</a:t>
            </a:r>
          </a:p>
          <a:p>
            <a:r>
              <a:rPr lang="tr-TR" b="1" dirty="0" smtClean="0">
                <a:solidFill>
                  <a:srgbClr val="00B050"/>
                </a:solidFill>
              </a:rPr>
              <a:t>Haram </a:t>
            </a:r>
            <a:r>
              <a:rPr lang="tr-TR" b="1" dirty="0">
                <a:solidFill>
                  <a:srgbClr val="00B050"/>
                </a:solidFill>
              </a:rPr>
              <a:t>Çeşitleri: </a:t>
            </a:r>
            <a:r>
              <a:rPr lang="tr-TR" dirty="0"/>
              <a:t>Haram yasaklanan fiilin başlangıcından itibaren haram kılınıp kılınmamasına göre ikiye </a:t>
            </a:r>
            <a:r>
              <a:rPr lang="tr-TR" dirty="0" smtClean="0"/>
              <a:t>ayrılır.</a:t>
            </a:r>
          </a:p>
          <a:p>
            <a:r>
              <a:rPr lang="tr-TR" i="1" dirty="0" smtClean="0"/>
              <a:t>1</a:t>
            </a:r>
            <a:r>
              <a:rPr lang="tr-TR" i="1" dirty="0"/>
              <a:t>. </a:t>
            </a:r>
            <a:r>
              <a:rPr lang="tr-TR" i="1" dirty="0" err="1"/>
              <a:t>Hurmet</a:t>
            </a:r>
            <a:r>
              <a:rPr lang="tr-TR" i="1" dirty="0"/>
              <a:t>-i Zatiye </a:t>
            </a:r>
            <a:r>
              <a:rPr lang="tr-TR" dirty="0"/>
              <a:t>(hırsızlık yapmak, şarap içmek vb</a:t>
            </a:r>
            <a:r>
              <a:rPr lang="tr-TR" dirty="0" smtClean="0"/>
              <a:t>.).</a:t>
            </a:r>
          </a:p>
          <a:p>
            <a:r>
              <a:rPr lang="tr-TR" i="1" dirty="0" smtClean="0"/>
              <a:t>2</a:t>
            </a:r>
            <a:r>
              <a:rPr lang="tr-TR" i="1" dirty="0"/>
              <a:t>. </a:t>
            </a:r>
            <a:r>
              <a:rPr lang="tr-TR" i="1" dirty="0" err="1"/>
              <a:t>Hurmet</a:t>
            </a:r>
            <a:r>
              <a:rPr lang="tr-TR" i="1" dirty="0"/>
              <a:t>-i Arıza </a:t>
            </a:r>
            <a:r>
              <a:rPr lang="tr-TR" dirty="0"/>
              <a:t>(Ramazan bayramının ilk günü oruç tutmak gibi).</a:t>
            </a:r>
          </a:p>
        </p:txBody>
      </p:sp>
    </p:spTree>
    <p:extLst>
      <p:ext uri="{BB962C8B-B14F-4D97-AF65-F5344CB8AC3E}">
        <p14:creationId xmlns:p14="http://schemas.microsoft.com/office/powerpoint/2010/main" val="54140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MEKRUH</a:t>
            </a:r>
            <a:endParaRPr lang="tr-TR" b="1" dirty="0">
              <a:solidFill>
                <a:srgbClr val="C00000"/>
              </a:solidFill>
            </a:endParaRPr>
          </a:p>
        </p:txBody>
      </p:sp>
      <p:sp>
        <p:nvSpPr>
          <p:cNvPr id="3" name="İçerik Yer Tutucusu 2"/>
          <p:cNvSpPr>
            <a:spLocks noGrp="1"/>
          </p:cNvSpPr>
          <p:nvPr>
            <p:ph idx="1"/>
          </p:nvPr>
        </p:nvSpPr>
        <p:spPr/>
        <p:txBody>
          <a:bodyPr/>
          <a:lstStyle/>
          <a:p>
            <a:r>
              <a:rPr lang="tr-TR" dirty="0"/>
              <a:t>Y</a:t>
            </a:r>
            <a:r>
              <a:rPr lang="tr-TR" dirty="0" smtClean="0"/>
              <a:t>apılmaması</a:t>
            </a:r>
            <a:r>
              <a:rPr lang="tr-TR" dirty="0"/>
              <a:t>, </a:t>
            </a:r>
            <a:r>
              <a:rPr lang="tr-TR" dirty="0" err="1"/>
              <a:t>Şari</a:t>
            </a:r>
            <a:r>
              <a:rPr lang="tr-TR" dirty="0"/>
              <a:t> tarafından kesin olmayan bir şekilde istenen </a:t>
            </a:r>
            <a:r>
              <a:rPr lang="tr-TR" dirty="0" smtClean="0"/>
              <a:t>fiildir.</a:t>
            </a:r>
          </a:p>
          <a:p>
            <a:r>
              <a:rPr lang="tr-TR" dirty="0" smtClean="0"/>
              <a:t>Hanefi </a:t>
            </a:r>
            <a:r>
              <a:rPr lang="tr-TR" dirty="0" err="1"/>
              <a:t>Usulcüleri</a:t>
            </a:r>
            <a:r>
              <a:rPr lang="tr-TR" dirty="0"/>
              <a:t> </a:t>
            </a:r>
            <a:r>
              <a:rPr lang="tr-TR" dirty="0" smtClean="0"/>
              <a:t>mekruhu, </a:t>
            </a:r>
            <a:r>
              <a:rPr lang="tr-TR" b="1" dirty="0" err="1">
                <a:solidFill>
                  <a:srgbClr val="00B050"/>
                </a:solidFill>
              </a:rPr>
              <a:t>t</a:t>
            </a:r>
            <a:r>
              <a:rPr lang="tr-TR" b="1" dirty="0" err="1" smtClean="0">
                <a:solidFill>
                  <a:srgbClr val="00B050"/>
                </a:solidFill>
              </a:rPr>
              <a:t>ahrimen</a:t>
            </a:r>
            <a:r>
              <a:rPr lang="tr-TR" dirty="0" smtClean="0"/>
              <a:t> </a:t>
            </a:r>
            <a:r>
              <a:rPr lang="tr-TR" dirty="0" smtClean="0"/>
              <a:t>(evlilik için talip </a:t>
            </a:r>
            <a:r>
              <a:rPr lang="tr-TR" dirty="0"/>
              <a:t>olunan bir </a:t>
            </a:r>
            <a:r>
              <a:rPr lang="tr-TR" dirty="0" smtClean="0"/>
              <a:t>kişiye </a:t>
            </a:r>
            <a:r>
              <a:rPr lang="tr-TR" dirty="0"/>
              <a:t>durum kesinleşmeden talip olmak gibi) ve</a:t>
            </a:r>
            <a:r>
              <a:rPr lang="tr-TR" b="1" dirty="0">
                <a:solidFill>
                  <a:srgbClr val="00B050"/>
                </a:solidFill>
              </a:rPr>
              <a:t> </a:t>
            </a:r>
            <a:r>
              <a:rPr lang="tr-TR" b="1" dirty="0" err="1" smtClean="0">
                <a:solidFill>
                  <a:srgbClr val="00B050"/>
                </a:solidFill>
              </a:rPr>
              <a:t>tenzihen</a:t>
            </a:r>
            <a:r>
              <a:rPr lang="tr-TR" b="1" dirty="0" smtClean="0">
                <a:solidFill>
                  <a:srgbClr val="00B050"/>
                </a:solidFill>
              </a:rPr>
              <a:t> </a:t>
            </a:r>
            <a:r>
              <a:rPr lang="tr-TR" dirty="0" smtClean="0"/>
              <a:t>mekruh </a:t>
            </a:r>
            <a:r>
              <a:rPr lang="tr-TR" dirty="0" smtClean="0"/>
              <a:t>(cemaate iştirak edecek </a:t>
            </a:r>
            <a:r>
              <a:rPr lang="tr-TR" dirty="0"/>
              <a:t>kişinin </a:t>
            </a:r>
            <a:r>
              <a:rPr lang="tr-TR" dirty="0" smtClean="0"/>
              <a:t>soğan ve sarımsak</a:t>
            </a:r>
            <a:r>
              <a:rPr lang="tr-TR" dirty="0" smtClean="0"/>
              <a:t> gibi </a:t>
            </a:r>
            <a:r>
              <a:rPr lang="tr-TR" dirty="0"/>
              <a:t>şeyleri yemesi) olmak üzere ikiye ayırırlar.</a:t>
            </a:r>
          </a:p>
        </p:txBody>
      </p:sp>
    </p:spTree>
    <p:extLst>
      <p:ext uri="{BB962C8B-B14F-4D97-AF65-F5344CB8AC3E}">
        <p14:creationId xmlns:p14="http://schemas.microsoft.com/office/powerpoint/2010/main" val="4193626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MÜBAH</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smtClean="0"/>
              <a:t>Şari’in</a:t>
            </a:r>
            <a:r>
              <a:rPr lang="tr-TR" dirty="0" smtClean="0"/>
              <a:t> </a:t>
            </a:r>
            <a:r>
              <a:rPr lang="tr-TR" dirty="0"/>
              <a:t>mükellefi yapıp yapmamakta serbest bıraktığı fiildir.</a:t>
            </a:r>
          </a:p>
        </p:txBody>
      </p:sp>
    </p:spTree>
    <p:extLst>
      <p:ext uri="{BB962C8B-B14F-4D97-AF65-F5344CB8AC3E}">
        <p14:creationId xmlns:p14="http://schemas.microsoft.com/office/powerpoint/2010/main" val="1930553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Bilgi Notu…</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err="1"/>
              <a:t>Şâri’in</a:t>
            </a:r>
            <a:r>
              <a:rPr lang="tr-TR" dirty="0"/>
              <a:t> talebinin, genel olup olmaması açısından </a:t>
            </a:r>
            <a:r>
              <a:rPr lang="tr-TR" dirty="0" err="1"/>
              <a:t>teklîfî</a:t>
            </a:r>
            <a:r>
              <a:rPr lang="tr-TR" dirty="0"/>
              <a:t> hükümler ikiye </a:t>
            </a:r>
            <a:r>
              <a:rPr lang="tr-TR" dirty="0" smtClean="0"/>
              <a:t>ayrılır.</a:t>
            </a:r>
          </a:p>
          <a:p>
            <a:r>
              <a:rPr lang="tr-TR" b="1" dirty="0" err="1" smtClean="0">
                <a:solidFill>
                  <a:schemeClr val="accent2">
                    <a:lumMod val="75000"/>
                  </a:schemeClr>
                </a:solidFill>
              </a:rPr>
              <a:t>Azîmet</a:t>
            </a:r>
            <a:r>
              <a:rPr lang="tr-TR" b="1" dirty="0">
                <a:solidFill>
                  <a:schemeClr val="accent2">
                    <a:lumMod val="75000"/>
                  </a:schemeClr>
                </a:solidFill>
              </a:rPr>
              <a:t>: </a:t>
            </a:r>
            <a:r>
              <a:rPr lang="tr-TR" dirty="0" err="1"/>
              <a:t>Şâri’in</a:t>
            </a:r>
            <a:r>
              <a:rPr lang="tr-TR" dirty="0"/>
              <a:t> mükelleflerin tamamı için her durumda bağlayıcı kıldığı, genel bir kural olarak baştan itibaren koyduğu hükümlere </a:t>
            </a:r>
            <a:r>
              <a:rPr lang="tr-TR" dirty="0" err="1"/>
              <a:t>azîmet</a:t>
            </a:r>
            <a:r>
              <a:rPr lang="tr-TR" dirty="0"/>
              <a:t> denir. </a:t>
            </a:r>
            <a:r>
              <a:rPr lang="tr-TR" b="1" dirty="0" smtClean="0">
                <a:solidFill>
                  <a:srgbClr val="00B050"/>
                </a:solidFill>
              </a:rPr>
              <a:t>Örneğin; </a:t>
            </a:r>
            <a:r>
              <a:rPr lang="tr-TR" dirty="0"/>
              <a:t>namaz bu şekilde konulmuş bir hükümdür. Aynı şekilde, şarap içmek, </a:t>
            </a:r>
            <a:r>
              <a:rPr lang="tr-TR" dirty="0" err="1"/>
              <a:t>meyte</a:t>
            </a:r>
            <a:r>
              <a:rPr lang="tr-TR" dirty="0"/>
              <a:t> (murdar et/ölmüş hayvan eti) ve domuz eti yemek, </a:t>
            </a:r>
            <a:r>
              <a:rPr lang="tr-TR" dirty="0" err="1"/>
              <a:t>zinâ</a:t>
            </a:r>
            <a:r>
              <a:rPr lang="tr-TR" dirty="0"/>
              <a:t> etmek ve haksız yere birisini öldürmek gibi haram hükümler de </a:t>
            </a:r>
            <a:r>
              <a:rPr lang="tr-TR" dirty="0" err="1"/>
              <a:t>azîmete</a:t>
            </a:r>
            <a:r>
              <a:rPr lang="tr-TR" dirty="0"/>
              <a:t> </a:t>
            </a:r>
            <a:r>
              <a:rPr lang="tr-TR" dirty="0" smtClean="0"/>
              <a:t>örnektir.</a:t>
            </a:r>
          </a:p>
        </p:txBody>
      </p:sp>
    </p:spTree>
    <p:extLst>
      <p:ext uri="{BB962C8B-B14F-4D97-AF65-F5344CB8AC3E}">
        <p14:creationId xmlns:p14="http://schemas.microsoft.com/office/powerpoint/2010/main" val="138576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normAutofit/>
          </a:bodyPr>
          <a:lstStyle/>
          <a:p>
            <a:r>
              <a:rPr lang="tr-TR" b="1" dirty="0">
                <a:solidFill>
                  <a:schemeClr val="accent2">
                    <a:lumMod val="75000"/>
                  </a:schemeClr>
                </a:solidFill>
              </a:rPr>
              <a:t>Ruhsat: </a:t>
            </a:r>
            <a:r>
              <a:rPr lang="tr-TR" dirty="0" err="1"/>
              <a:t>Şâri’in</a:t>
            </a:r>
            <a:r>
              <a:rPr lang="tr-TR" dirty="0"/>
              <a:t> mükellefin bir özrünü ya da ihtiyacını göz önünde bulundurarak koyduğu, hafifletici ve geçici </a:t>
            </a:r>
            <a:r>
              <a:rPr lang="tr-TR" dirty="0" smtClean="0"/>
              <a:t>hükümlerdir.</a:t>
            </a:r>
          </a:p>
          <a:p>
            <a:r>
              <a:rPr lang="tr-TR" b="1" dirty="0" err="1" smtClean="0">
                <a:solidFill>
                  <a:srgbClr val="00B050"/>
                </a:solidFill>
              </a:rPr>
              <a:t>Azîmet</a:t>
            </a:r>
            <a:r>
              <a:rPr lang="tr-TR" b="1" dirty="0" smtClean="0">
                <a:solidFill>
                  <a:srgbClr val="00B050"/>
                </a:solidFill>
              </a:rPr>
              <a:t> </a:t>
            </a:r>
            <a:r>
              <a:rPr lang="tr-TR" b="1" dirty="0">
                <a:solidFill>
                  <a:srgbClr val="00B050"/>
                </a:solidFill>
              </a:rPr>
              <a:t>genel ve asıl hüküm; ruhsat ise istisnaî hüküm özelliği </a:t>
            </a:r>
            <a:r>
              <a:rPr lang="tr-TR" b="1" dirty="0" smtClean="0">
                <a:solidFill>
                  <a:srgbClr val="00B050"/>
                </a:solidFill>
              </a:rPr>
              <a:t>taşımaktadır.</a:t>
            </a:r>
          </a:p>
          <a:p>
            <a:r>
              <a:rPr lang="tr-TR" dirty="0" err="1" smtClean="0"/>
              <a:t>Azîmette</a:t>
            </a:r>
            <a:r>
              <a:rPr lang="tr-TR" dirty="0"/>
              <a:t>, genel ve normal durum hükmü devam ederken; ruhsatta, normalin dışındaki özel durum -özür ihtiyaç ve zaruret gibi- ile ilgili hükümler geçerli olmaktadır</a:t>
            </a:r>
            <a:r>
              <a:rPr lang="tr-TR" dirty="0" smtClean="0"/>
              <a:t>.</a:t>
            </a:r>
            <a:endParaRPr lang="tr-TR" dirty="0"/>
          </a:p>
        </p:txBody>
      </p:sp>
    </p:spTree>
    <p:extLst>
      <p:ext uri="{BB962C8B-B14F-4D97-AF65-F5344CB8AC3E}">
        <p14:creationId xmlns:p14="http://schemas.microsoft.com/office/powerpoint/2010/main" val="3387125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Bilgi Notu…</a:t>
            </a:r>
            <a:endParaRPr lang="tr-TR" dirty="0"/>
          </a:p>
        </p:txBody>
      </p:sp>
      <p:sp>
        <p:nvSpPr>
          <p:cNvPr id="3" name="İçerik Yer Tutucusu 2"/>
          <p:cNvSpPr>
            <a:spLocks noGrp="1"/>
          </p:cNvSpPr>
          <p:nvPr>
            <p:ph idx="1"/>
          </p:nvPr>
        </p:nvSpPr>
        <p:spPr/>
        <p:txBody>
          <a:bodyPr/>
          <a:lstStyle/>
          <a:p>
            <a:r>
              <a:rPr lang="tr-TR" dirty="0"/>
              <a:t> </a:t>
            </a:r>
            <a:r>
              <a:rPr lang="tr-TR" b="1" dirty="0">
                <a:solidFill>
                  <a:schemeClr val="accent2">
                    <a:lumMod val="75000"/>
                  </a:schemeClr>
                </a:solidFill>
              </a:rPr>
              <a:t>Ruhsat</a:t>
            </a:r>
            <a:r>
              <a:rPr lang="tr-TR" dirty="0"/>
              <a:t>, dört şekilde </a:t>
            </a:r>
            <a:r>
              <a:rPr lang="tr-TR" dirty="0" err="1"/>
              <a:t>tezâhür</a:t>
            </a:r>
            <a:r>
              <a:rPr lang="tr-TR" dirty="0"/>
              <a:t> </a:t>
            </a:r>
            <a:r>
              <a:rPr lang="tr-TR" dirty="0" smtClean="0"/>
              <a:t>etmektedir.</a:t>
            </a:r>
          </a:p>
          <a:p>
            <a:r>
              <a:rPr lang="tr-TR" dirty="0" smtClean="0"/>
              <a:t>1</a:t>
            </a:r>
            <a:r>
              <a:rPr lang="tr-TR" dirty="0"/>
              <a:t>. Ruhsat, haram olan bir şeyin mubaha dönüşmesi şeklinde olabilir. 2. Ruhsat, </a:t>
            </a:r>
            <a:r>
              <a:rPr lang="tr-TR" dirty="0" err="1"/>
              <a:t>vâcibin</a:t>
            </a:r>
            <a:r>
              <a:rPr lang="tr-TR" dirty="0"/>
              <a:t> terk edilmesi şeklinde </a:t>
            </a:r>
            <a:r>
              <a:rPr lang="tr-TR" dirty="0" smtClean="0"/>
              <a:t>olabilir.</a:t>
            </a:r>
          </a:p>
          <a:p>
            <a:r>
              <a:rPr lang="tr-TR" dirty="0" smtClean="0"/>
              <a:t>3</a:t>
            </a:r>
            <a:r>
              <a:rPr lang="tr-TR" dirty="0"/>
              <a:t>. Ruhsat, genel kurala aykırı bazı sözleşme ve </a:t>
            </a:r>
            <a:r>
              <a:rPr lang="tr-TR" dirty="0" smtClean="0"/>
              <a:t>fıkhi </a:t>
            </a:r>
            <a:r>
              <a:rPr lang="tr-TR" dirty="0" err="1"/>
              <a:t>muâmelelerin</a:t>
            </a:r>
            <a:r>
              <a:rPr lang="tr-TR" dirty="0"/>
              <a:t> yapılabilmesi şeklinde </a:t>
            </a:r>
            <a:r>
              <a:rPr lang="tr-TR" dirty="0" smtClean="0"/>
              <a:t>olabilir.</a:t>
            </a:r>
          </a:p>
          <a:p>
            <a:r>
              <a:rPr lang="tr-TR" dirty="0" smtClean="0"/>
              <a:t>4</a:t>
            </a:r>
            <a:r>
              <a:rPr lang="tr-TR" dirty="0"/>
              <a:t>. Ruhsat, önceki dinlerde var olan ağır hükümlerin kaldırılması şeklinde olabilir.</a:t>
            </a:r>
          </a:p>
          <a:p>
            <a:endParaRPr lang="tr-TR" dirty="0"/>
          </a:p>
        </p:txBody>
      </p:sp>
    </p:spTree>
    <p:extLst>
      <p:ext uri="{BB962C8B-B14F-4D97-AF65-F5344CB8AC3E}">
        <p14:creationId xmlns:p14="http://schemas.microsoft.com/office/powerpoint/2010/main" val="329454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0" name="İçerik Yer Tutucusu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1"/>
          </a:xfrm>
        </p:spPr>
      </p:pic>
      <p:sp>
        <p:nvSpPr>
          <p:cNvPr id="12" name="Metin kutusu 11"/>
          <p:cNvSpPr txBox="1"/>
          <p:nvPr/>
        </p:nvSpPr>
        <p:spPr>
          <a:xfrm>
            <a:off x="1593669" y="2704684"/>
            <a:ext cx="6601097" cy="1446550"/>
          </a:xfrm>
          <a:prstGeom prst="rect">
            <a:avLst/>
          </a:prstGeom>
          <a:noFill/>
        </p:spPr>
        <p:txBody>
          <a:bodyPr wrap="square" rtlCol="0">
            <a:spAutoFit/>
          </a:bodyPr>
          <a:lstStyle/>
          <a:p>
            <a:r>
              <a:rPr lang="tr-TR" sz="4400" b="1" dirty="0" smtClean="0">
                <a:latin typeface="Adobe Caslon Pro" panose="0205050205050A020403" pitchFamily="18" charset="-94"/>
                <a:ea typeface="Adobe Myungjo Std M" panose="02020600000000000000" pitchFamily="18" charset="-128"/>
              </a:rPr>
              <a:t>BÖLÜM 1:</a:t>
            </a:r>
          </a:p>
          <a:p>
            <a:r>
              <a:rPr lang="tr-TR" sz="4400" b="1" dirty="0" smtClean="0">
                <a:solidFill>
                  <a:srgbClr val="C00000"/>
                </a:solidFill>
                <a:latin typeface="Adobe Caslon Pro" panose="0205050205050A020403" pitchFamily="18" charset="-94"/>
                <a:ea typeface="Adobe Myungjo Std M" panose="02020600000000000000" pitchFamily="18" charset="-128"/>
              </a:rPr>
              <a:t>FIKIH USULÜ</a:t>
            </a:r>
            <a:endParaRPr lang="tr-TR" sz="4400" b="1" dirty="0">
              <a:solidFill>
                <a:srgbClr val="C00000"/>
              </a:solidFill>
              <a:latin typeface="Adobe Caslon Pro" panose="0205050205050A020403" pitchFamily="18" charset="-94"/>
              <a:ea typeface="Adobe Myungjo Std M" panose="02020600000000000000" pitchFamily="18" charset="-128"/>
            </a:endParaRPr>
          </a:p>
        </p:txBody>
      </p:sp>
    </p:spTree>
    <p:extLst>
      <p:ext uri="{BB962C8B-B14F-4D97-AF65-F5344CB8AC3E}">
        <p14:creationId xmlns:p14="http://schemas.microsoft.com/office/powerpoint/2010/main" val="234443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chemeClr val="accent2">
                    <a:lumMod val="75000"/>
                  </a:schemeClr>
                </a:solidFill>
              </a:rPr>
              <a:t>Vad’î</a:t>
            </a:r>
            <a:r>
              <a:rPr lang="tr-TR" b="1" dirty="0">
                <a:solidFill>
                  <a:schemeClr val="accent2">
                    <a:lumMod val="75000"/>
                  </a:schemeClr>
                </a:solidFill>
              </a:rPr>
              <a:t> </a:t>
            </a:r>
            <a:r>
              <a:rPr lang="tr-TR" b="1" dirty="0" smtClean="0">
                <a:solidFill>
                  <a:schemeClr val="accent2">
                    <a:lumMod val="75000"/>
                  </a:schemeClr>
                </a:solidFill>
              </a:rPr>
              <a:t>Hüküm</a:t>
            </a:r>
            <a:endParaRPr lang="tr-TR" b="1" dirty="0">
              <a:solidFill>
                <a:schemeClr val="accent2">
                  <a:lumMod val="75000"/>
                </a:schemeClr>
              </a:solidFill>
            </a:endParaRPr>
          </a:p>
        </p:txBody>
      </p:sp>
      <p:sp>
        <p:nvSpPr>
          <p:cNvPr id="3" name="İçerik Yer Tutucusu 2"/>
          <p:cNvSpPr>
            <a:spLocks noGrp="1"/>
          </p:cNvSpPr>
          <p:nvPr>
            <p:ph idx="1"/>
          </p:nvPr>
        </p:nvSpPr>
        <p:spPr/>
        <p:txBody>
          <a:bodyPr/>
          <a:lstStyle/>
          <a:p>
            <a:r>
              <a:rPr lang="tr-TR" b="1" dirty="0" err="1">
                <a:solidFill>
                  <a:srgbClr val="00B050"/>
                </a:solidFill>
              </a:rPr>
              <a:t>Vad’î</a:t>
            </a:r>
            <a:r>
              <a:rPr lang="tr-TR" b="1" dirty="0">
                <a:solidFill>
                  <a:srgbClr val="00B050"/>
                </a:solidFill>
              </a:rPr>
              <a:t> Hüküm: </a:t>
            </a:r>
            <a:r>
              <a:rPr lang="tr-TR" dirty="0" err="1"/>
              <a:t>Şâri’in</a:t>
            </a:r>
            <a:r>
              <a:rPr lang="tr-TR" dirty="0"/>
              <a:t> mükelleften herhangi bir talepte bulunmadığı ancak, iki şeyden birini </a:t>
            </a:r>
            <a:r>
              <a:rPr lang="tr-TR" dirty="0" smtClean="0"/>
              <a:t>diğerine </a:t>
            </a:r>
            <a:r>
              <a:rPr lang="tr-TR" b="1" dirty="0" err="1" smtClean="0">
                <a:solidFill>
                  <a:srgbClr val="00B050"/>
                </a:solidFill>
              </a:rPr>
              <a:t>sebeb</a:t>
            </a:r>
            <a:r>
              <a:rPr lang="tr-TR" dirty="0"/>
              <a:t>, </a:t>
            </a:r>
            <a:r>
              <a:rPr lang="tr-TR" b="1" dirty="0">
                <a:solidFill>
                  <a:srgbClr val="00B050"/>
                </a:solidFill>
              </a:rPr>
              <a:t>şart</a:t>
            </a:r>
            <a:r>
              <a:rPr lang="tr-TR" dirty="0"/>
              <a:t> veya </a:t>
            </a:r>
            <a:r>
              <a:rPr lang="tr-TR" b="1" dirty="0">
                <a:solidFill>
                  <a:srgbClr val="00B050"/>
                </a:solidFill>
              </a:rPr>
              <a:t>mâni</a:t>
            </a:r>
            <a:r>
              <a:rPr lang="tr-TR" dirty="0"/>
              <a:t> kıldığı ya da bir şeyin sahih olup olmadığını açıkladığı </a:t>
            </a:r>
            <a:r>
              <a:rPr lang="tr-TR" dirty="0" smtClean="0"/>
              <a:t>hükümdür.</a:t>
            </a:r>
          </a:p>
          <a:p>
            <a:r>
              <a:rPr lang="tr-TR" dirty="0" err="1" smtClean="0"/>
              <a:t>Vad’î</a:t>
            </a:r>
            <a:r>
              <a:rPr lang="tr-TR" dirty="0" smtClean="0"/>
              <a:t> </a:t>
            </a:r>
            <a:r>
              <a:rPr lang="tr-TR" dirty="0"/>
              <a:t>hükümler; </a:t>
            </a:r>
            <a:r>
              <a:rPr lang="tr-TR" b="1" dirty="0" err="1">
                <a:solidFill>
                  <a:srgbClr val="00B050"/>
                </a:solidFill>
              </a:rPr>
              <a:t>sebeb</a:t>
            </a:r>
            <a:r>
              <a:rPr lang="tr-TR" b="1" dirty="0">
                <a:solidFill>
                  <a:srgbClr val="00B050"/>
                </a:solidFill>
              </a:rPr>
              <a:t>, şart, mâni, sıhhat, </a:t>
            </a:r>
            <a:r>
              <a:rPr lang="tr-TR" b="1" dirty="0" err="1">
                <a:solidFill>
                  <a:srgbClr val="00B050"/>
                </a:solidFill>
              </a:rPr>
              <a:t>fesâd</a:t>
            </a:r>
            <a:r>
              <a:rPr lang="tr-TR" b="1" dirty="0">
                <a:solidFill>
                  <a:srgbClr val="00B050"/>
                </a:solidFill>
              </a:rPr>
              <a:t> </a:t>
            </a:r>
            <a:r>
              <a:rPr lang="tr-TR" dirty="0"/>
              <a:t>ve</a:t>
            </a:r>
            <a:r>
              <a:rPr lang="tr-TR" b="1" dirty="0">
                <a:solidFill>
                  <a:srgbClr val="00B050"/>
                </a:solidFill>
              </a:rPr>
              <a:t> </a:t>
            </a:r>
            <a:r>
              <a:rPr lang="tr-TR" b="1" dirty="0" err="1">
                <a:solidFill>
                  <a:srgbClr val="00B050"/>
                </a:solidFill>
              </a:rPr>
              <a:t>butlân</a:t>
            </a:r>
            <a:r>
              <a:rPr lang="tr-TR" b="1" dirty="0">
                <a:solidFill>
                  <a:srgbClr val="00B050"/>
                </a:solidFill>
              </a:rPr>
              <a:t> </a:t>
            </a:r>
            <a:r>
              <a:rPr lang="tr-TR" dirty="0"/>
              <a:t>kısımlarına ayrılır.</a:t>
            </a:r>
          </a:p>
        </p:txBody>
      </p:sp>
    </p:spTree>
    <p:extLst>
      <p:ext uri="{BB962C8B-B14F-4D97-AF65-F5344CB8AC3E}">
        <p14:creationId xmlns:p14="http://schemas.microsoft.com/office/powerpoint/2010/main" val="3283114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Sebeb</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Varlığı </a:t>
            </a:r>
            <a:r>
              <a:rPr lang="tr-TR" dirty="0"/>
              <a:t>hükmün varlığına, yokluğu hükmün yokluğuna alâmet kılınan </a:t>
            </a:r>
            <a:r>
              <a:rPr lang="tr-TR" dirty="0" smtClean="0"/>
              <a:t>şeydir.</a:t>
            </a:r>
          </a:p>
          <a:p>
            <a:r>
              <a:rPr lang="tr-TR" dirty="0" err="1" smtClean="0"/>
              <a:t>Sebeb</a:t>
            </a:r>
            <a:r>
              <a:rPr lang="tr-TR" dirty="0" smtClean="0"/>
              <a:t> </a:t>
            </a:r>
            <a:r>
              <a:rPr lang="tr-TR" dirty="0"/>
              <a:t>ile hükmün konulması arasında akıl ile kavranabilecek bir uygunluk </a:t>
            </a:r>
            <a:r>
              <a:rPr lang="tr-TR" dirty="0" smtClean="0"/>
              <a:t>yoktur.</a:t>
            </a:r>
          </a:p>
          <a:p>
            <a:r>
              <a:rPr lang="tr-TR" dirty="0" smtClean="0"/>
              <a:t>Bu </a:t>
            </a:r>
            <a:r>
              <a:rPr lang="tr-TR" dirty="0"/>
              <a:t>özelliği </a:t>
            </a:r>
            <a:r>
              <a:rPr lang="tr-TR" dirty="0" smtClean="0"/>
              <a:t>nedeniyle </a:t>
            </a:r>
            <a:r>
              <a:rPr lang="tr-TR" dirty="0"/>
              <a:t>“</a:t>
            </a:r>
            <a:r>
              <a:rPr lang="tr-TR" dirty="0" err="1"/>
              <a:t>sebeb</a:t>
            </a:r>
            <a:r>
              <a:rPr lang="tr-TR" dirty="0"/>
              <a:t>”, “</a:t>
            </a:r>
            <a:r>
              <a:rPr lang="tr-TR" dirty="0" err="1"/>
              <a:t>illet”ten</a:t>
            </a:r>
            <a:r>
              <a:rPr lang="tr-TR" dirty="0"/>
              <a:t> </a:t>
            </a:r>
            <a:r>
              <a:rPr lang="tr-TR" dirty="0" smtClean="0"/>
              <a:t>ayrılmaktadır.</a:t>
            </a:r>
          </a:p>
        </p:txBody>
      </p:sp>
    </p:spTree>
    <p:extLst>
      <p:ext uri="{BB962C8B-B14F-4D97-AF65-F5344CB8AC3E}">
        <p14:creationId xmlns:p14="http://schemas.microsoft.com/office/powerpoint/2010/main" val="1671055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Sebeb</a:t>
            </a:r>
            <a:r>
              <a:rPr lang="tr-TR" b="1" dirty="0" smtClean="0">
                <a:solidFill>
                  <a:srgbClr val="C00000"/>
                </a:solidFill>
              </a:rPr>
              <a:t> ikiye ayrılır</a:t>
            </a:r>
            <a:endParaRPr lang="tr-TR" b="1" dirty="0">
              <a:solidFill>
                <a:srgbClr val="C00000"/>
              </a:solidFill>
            </a:endParaRPr>
          </a:p>
        </p:txBody>
      </p:sp>
      <p:sp>
        <p:nvSpPr>
          <p:cNvPr id="3" name="İçerik Yer Tutucusu 2"/>
          <p:cNvSpPr>
            <a:spLocks noGrp="1"/>
          </p:cNvSpPr>
          <p:nvPr>
            <p:ph idx="1"/>
          </p:nvPr>
        </p:nvSpPr>
        <p:spPr/>
        <p:txBody>
          <a:bodyPr/>
          <a:lstStyle/>
          <a:p>
            <a:r>
              <a:rPr lang="tr-TR" b="1" dirty="0">
                <a:solidFill>
                  <a:srgbClr val="00B050"/>
                </a:solidFill>
              </a:rPr>
              <a:t>a. Hakkında </a:t>
            </a:r>
            <a:r>
              <a:rPr lang="tr-TR" b="1" dirty="0" err="1">
                <a:solidFill>
                  <a:srgbClr val="00B050"/>
                </a:solidFill>
              </a:rPr>
              <a:t>şer‘î</a:t>
            </a:r>
            <a:r>
              <a:rPr lang="tr-TR" b="1" dirty="0">
                <a:solidFill>
                  <a:srgbClr val="00B050"/>
                </a:solidFill>
              </a:rPr>
              <a:t>-uhrevî hüküm terettüp eden </a:t>
            </a:r>
            <a:r>
              <a:rPr lang="tr-TR" b="1" dirty="0" err="1">
                <a:solidFill>
                  <a:srgbClr val="00B050"/>
                </a:solidFill>
              </a:rPr>
              <a:t>sebeb</a:t>
            </a:r>
            <a:r>
              <a:rPr lang="tr-TR" dirty="0">
                <a:solidFill>
                  <a:srgbClr val="00B050"/>
                </a:solidFill>
              </a:rPr>
              <a:t>: </a:t>
            </a:r>
            <a:r>
              <a:rPr lang="tr-TR" dirty="0"/>
              <a:t>Örneğin, </a:t>
            </a:r>
            <a:r>
              <a:rPr lang="tr-TR" dirty="0" err="1"/>
              <a:t>nisâb</a:t>
            </a:r>
            <a:r>
              <a:rPr lang="tr-TR" dirty="0"/>
              <a:t> miktarı mala sahip olmak, zekâtın </a:t>
            </a:r>
            <a:r>
              <a:rPr lang="tr-TR" dirty="0" err="1"/>
              <a:t>vâcib</a:t>
            </a:r>
            <a:r>
              <a:rPr lang="tr-TR" dirty="0"/>
              <a:t> olması için “</a:t>
            </a:r>
            <a:r>
              <a:rPr lang="tr-TR" dirty="0" err="1"/>
              <a:t>sebeb”dir</a:t>
            </a:r>
            <a:r>
              <a:rPr lang="tr-TR" dirty="0"/>
              <a:t>. </a:t>
            </a:r>
            <a:r>
              <a:rPr lang="tr-TR" dirty="0" err="1"/>
              <a:t>Seferîlik</a:t>
            </a:r>
            <a:r>
              <a:rPr lang="tr-TR" dirty="0"/>
              <a:t>, Ramazan ayında oruç tutulmaması için “</a:t>
            </a:r>
            <a:r>
              <a:rPr lang="tr-TR" dirty="0" err="1"/>
              <a:t>sebeb”dir</a:t>
            </a:r>
            <a:r>
              <a:rPr lang="tr-TR" dirty="0"/>
              <a:t>. Bu iki “</a:t>
            </a:r>
            <a:r>
              <a:rPr lang="tr-TR" dirty="0" err="1"/>
              <a:t>sebeb</a:t>
            </a:r>
            <a:r>
              <a:rPr lang="tr-TR" dirty="0"/>
              <a:t>” de mükellefin gücü </a:t>
            </a:r>
            <a:r>
              <a:rPr lang="tr-TR" dirty="0" smtClean="0"/>
              <a:t>dâhilindedir.</a:t>
            </a:r>
          </a:p>
          <a:p>
            <a:r>
              <a:rPr lang="tr-TR" b="1" dirty="0" smtClean="0">
                <a:solidFill>
                  <a:srgbClr val="00B050"/>
                </a:solidFill>
              </a:rPr>
              <a:t>b. Hakkında </a:t>
            </a:r>
            <a:r>
              <a:rPr lang="tr-TR" b="1" dirty="0" err="1">
                <a:solidFill>
                  <a:srgbClr val="00B050"/>
                </a:solidFill>
              </a:rPr>
              <a:t>şer‘î</a:t>
            </a:r>
            <a:r>
              <a:rPr lang="tr-TR" b="1" dirty="0">
                <a:solidFill>
                  <a:srgbClr val="00B050"/>
                </a:solidFill>
              </a:rPr>
              <a:t>-dünyevî hüküm terettüp eden </a:t>
            </a:r>
            <a:r>
              <a:rPr lang="tr-TR" b="1" dirty="0" err="1">
                <a:solidFill>
                  <a:srgbClr val="00B050"/>
                </a:solidFill>
              </a:rPr>
              <a:t>sebeb</a:t>
            </a:r>
            <a:r>
              <a:rPr lang="tr-TR" dirty="0">
                <a:solidFill>
                  <a:srgbClr val="00B050"/>
                </a:solidFill>
              </a:rPr>
              <a:t>: </a:t>
            </a:r>
            <a:r>
              <a:rPr lang="tr-TR" dirty="0"/>
              <a:t>Örneğin, </a:t>
            </a:r>
            <a:r>
              <a:rPr lang="tr-TR" dirty="0" err="1"/>
              <a:t>akidler</a:t>
            </a:r>
            <a:r>
              <a:rPr lang="tr-TR" dirty="0"/>
              <a:t>, birçok </a:t>
            </a:r>
            <a:r>
              <a:rPr lang="tr-TR" dirty="0" smtClean="0"/>
              <a:t>fıkhi </a:t>
            </a:r>
            <a:r>
              <a:rPr lang="tr-TR" dirty="0"/>
              <a:t>sonuç doğmasına “</a:t>
            </a:r>
            <a:r>
              <a:rPr lang="tr-TR" dirty="0" err="1"/>
              <a:t>sebeb”dir</a:t>
            </a:r>
            <a:r>
              <a:rPr lang="tr-TR" dirty="0"/>
              <a:t>. Birinin malına zarar vermek, tazminin </a:t>
            </a:r>
            <a:r>
              <a:rPr lang="tr-TR" dirty="0" err="1"/>
              <a:t>vâcib</a:t>
            </a:r>
            <a:r>
              <a:rPr lang="tr-TR" dirty="0"/>
              <a:t> olması için “</a:t>
            </a:r>
            <a:r>
              <a:rPr lang="tr-TR" dirty="0" err="1"/>
              <a:t>sebeb”dir</a:t>
            </a:r>
            <a:r>
              <a:rPr lang="tr-TR" dirty="0"/>
              <a:t>. </a:t>
            </a:r>
          </a:p>
        </p:txBody>
      </p:sp>
    </p:spTree>
    <p:extLst>
      <p:ext uri="{BB962C8B-B14F-4D97-AF65-F5344CB8AC3E}">
        <p14:creationId xmlns:p14="http://schemas.microsoft.com/office/powerpoint/2010/main" val="77116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Şart</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Yokluğu </a:t>
            </a:r>
            <a:r>
              <a:rPr lang="tr-TR" dirty="0"/>
              <a:t>hükmün yokluğunu gerektirirken, varlığı, hükmün varlığını ya da yokluğunu gerektirmeyen </a:t>
            </a:r>
            <a:r>
              <a:rPr lang="tr-TR" dirty="0" smtClean="0"/>
              <a:t>şeydir.</a:t>
            </a:r>
          </a:p>
          <a:p>
            <a:r>
              <a:rPr lang="tr-TR" b="1" dirty="0" smtClean="0">
                <a:solidFill>
                  <a:srgbClr val="00B050"/>
                </a:solidFill>
              </a:rPr>
              <a:t>Örneğin</a:t>
            </a:r>
            <a:r>
              <a:rPr lang="tr-TR" b="1" dirty="0">
                <a:solidFill>
                  <a:srgbClr val="00B050"/>
                </a:solidFill>
              </a:rPr>
              <a:t>;</a:t>
            </a:r>
            <a:r>
              <a:rPr lang="tr-TR" b="1" dirty="0" smtClean="0">
                <a:solidFill>
                  <a:srgbClr val="00B050"/>
                </a:solidFill>
              </a:rPr>
              <a:t> </a:t>
            </a:r>
            <a:r>
              <a:rPr lang="tr-TR" dirty="0"/>
              <a:t>namazın sahih olması, abdestli olma şartına bağlanmıştır. Abdest yoksa namaz caiz değildir. Fakat abdestli olmak, namazın varlığını ya da yokluğunu gerektirmemektedir. </a:t>
            </a:r>
          </a:p>
        </p:txBody>
      </p:sp>
    </p:spTree>
    <p:extLst>
      <p:ext uri="{BB962C8B-B14F-4D97-AF65-F5344CB8AC3E}">
        <p14:creationId xmlns:p14="http://schemas.microsoft.com/office/powerpoint/2010/main" val="68887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Şart, iki çeşittir…</a:t>
            </a:r>
            <a:endParaRPr lang="tr-TR" b="1" dirty="0">
              <a:solidFill>
                <a:srgbClr val="C00000"/>
              </a:solidFill>
            </a:endParaRPr>
          </a:p>
        </p:txBody>
      </p:sp>
      <p:sp>
        <p:nvSpPr>
          <p:cNvPr id="3" name="İçerik Yer Tutucusu 2"/>
          <p:cNvSpPr>
            <a:spLocks noGrp="1"/>
          </p:cNvSpPr>
          <p:nvPr>
            <p:ph idx="1"/>
          </p:nvPr>
        </p:nvSpPr>
        <p:spPr/>
        <p:txBody>
          <a:bodyPr/>
          <a:lstStyle/>
          <a:p>
            <a:r>
              <a:rPr lang="tr-TR" b="1" dirty="0">
                <a:solidFill>
                  <a:srgbClr val="00B050"/>
                </a:solidFill>
              </a:rPr>
              <a:t>a. Sebebi Tamamlayan Şart</a:t>
            </a:r>
            <a:r>
              <a:rPr lang="tr-TR" dirty="0">
                <a:solidFill>
                  <a:srgbClr val="00B050"/>
                </a:solidFill>
              </a:rPr>
              <a:t>: </a:t>
            </a:r>
            <a:r>
              <a:rPr lang="tr-TR" dirty="0" err="1"/>
              <a:t>Nisâb</a:t>
            </a:r>
            <a:r>
              <a:rPr lang="tr-TR" dirty="0"/>
              <a:t> miktarı malın üzerinden bir yıl geçmesi, zekâtın </a:t>
            </a:r>
            <a:r>
              <a:rPr lang="tr-TR" dirty="0" err="1"/>
              <a:t>vâcib</a:t>
            </a:r>
            <a:r>
              <a:rPr lang="tr-TR" dirty="0"/>
              <a:t> olması için, </a:t>
            </a:r>
            <a:r>
              <a:rPr lang="tr-TR" dirty="0" err="1"/>
              <a:t>sebeb</a:t>
            </a:r>
            <a:r>
              <a:rPr lang="tr-TR" dirty="0"/>
              <a:t> olarak konmuş olan, </a:t>
            </a:r>
            <a:r>
              <a:rPr lang="tr-TR" dirty="0" err="1"/>
              <a:t>nisâb</a:t>
            </a:r>
            <a:r>
              <a:rPr lang="tr-TR" dirty="0"/>
              <a:t> miktarı mala </a:t>
            </a:r>
            <a:r>
              <a:rPr lang="tr-TR" dirty="0" err="1"/>
              <a:t>sahib</a:t>
            </a:r>
            <a:r>
              <a:rPr lang="tr-TR" dirty="0"/>
              <a:t> olma sebebini tamamlayan bir </a:t>
            </a:r>
            <a:r>
              <a:rPr lang="tr-TR" dirty="0" smtClean="0"/>
              <a:t>şarttır.</a:t>
            </a:r>
          </a:p>
          <a:p>
            <a:r>
              <a:rPr lang="tr-TR" b="1" dirty="0" smtClean="0">
                <a:solidFill>
                  <a:srgbClr val="00B050"/>
                </a:solidFill>
              </a:rPr>
              <a:t>b</a:t>
            </a:r>
            <a:r>
              <a:rPr lang="tr-TR" b="1" dirty="0">
                <a:solidFill>
                  <a:srgbClr val="00B050"/>
                </a:solidFill>
              </a:rPr>
              <a:t>. </a:t>
            </a:r>
            <a:r>
              <a:rPr lang="tr-TR" b="1" dirty="0" err="1">
                <a:solidFill>
                  <a:srgbClr val="00B050"/>
                </a:solidFill>
              </a:rPr>
              <a:t>Müsebbebi</a:t>
            </a:r>
            <a:r>
              <a:rPr lang="tr-TR" b="1" dirty="0">
                <a:solidFill>
                  <a:srgbClr val="00B050"/>
                </a:solidFill>
              </a:rPr>
              <a:t> Tamamlayan Şart</a:t>
            </a:r>
            <a:r>
              <a:rPr lang="tr-TR" dirty="0">
                <a:solidFill>
                  <a:srgbClr val="00B050"/>
                </a:solidFill>
              </a:rPr>
              <a:t>: </a:t>
            </a:r>
            <a:r>
              <a:rPr lang="tr-TR" dirty="0"/>
              <a:t>Taharet, vaktin girmesi sebebinin </a:t>
            </a:r>
            <a:r>
              <a:rPr lang="tr-TR" dirty="0" err="1"/>
              <a:t>müsebbebi</a:t>
            </a:r>
            <a:r>
              <a:rPr lang="tr-TR" dirty="0"/>
              <a:t> olan namazı tamamlayan şarttır. </a:t>
            </a:r>
            <a:r>
              <a:rPr lang="tr-TR" dirty="0" err="1"/>
              <a:t>Mûrisin</a:t>
            </a:r>
            <a:r>
              <a:rPr lang="tr-TR" dirty="0"/>
              <a:t> ölmesi ve vârisin hayatta olma şartları, akrabalık ve evlilik sebebine dayanarak gerçekleşen mirasçı olma </a:t>
            </a:r>
            <a:r>
              <a:rPr lang="tr-TR" dirty="0" err="1"/>
              <a:t>müsebbebini</a:t>
            </a:r>
            <a:r>
              <a:rPr lang="tr-TR" dirty="0"/>
              <a:t> tamamlayan şartlardır.</a:t>
            </a:r>
          </a:p>
        </p:txBody>
      </p:sp>
    </p:spTree>
    <p:extLst>
      <p:ext uri="{BB962C8B-B14F-4D97-AF65-F5344CB8AC3E}">
        <p14:creationId xmlns:p14="http://schemas.microsoft.com/office/powerpoint/2010/main" val="58608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MÂNİ</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dirty="0" err="1"/>
              <a:t>Şâri’in</a:t>
            </a:r>
            <a:r>
              <a:rPr lang="tr-TR" dirty="0"/>
              <a:t>, </a:t>
            </a:r>
            <a:r>
              <a:rPr lang="tr-TR" dirty="0" err="1"/>
              <a:t>Şer’î</a:t>
            </a:r>
            <a:r>
              <a:rPr lang="tr-TR" dirty="0"/>
              <a:t> hükmün ve sebebinin gerçekleşmesine engel olarak koyduğu </a:t>
            </a:r>
            <a:r>
              <a:rPr lang="tr-TR" dirty="0" smtClean="0"/>
              <a:t>şeydir.</a:t>
            </a:r>
          </a:p>
          <a:p>
            <a:r>
              <a:rPr lang="tr-TR" dirty="0" smtClean="0"/>
              <a:t>Mâni</a:t>
            </a:r>
            <a:r>
              <a:rPr lang="tr-TR" dirty="0"/>
              <a:t>, iki </a:t>
            </a:r>
            <a:r>
              <a:rPr lang="tr-TR" dirty="0" smtClean="0"/>
              <a:t>çeşittir.</a:t>
            </a:r>
          </a:p>
          <a:p>
            <a:r>
              <a:rPr lang="tr-TR" b="1" dirty="0" smtClean="0">
                <a:solidFill>
                  <a:srgbClr val="00B050"/>
                </a:solidFill>
              </a:rPr>
              <a:t>a</a:t>
            </a:r>
            <a:r>
              <a:rPr lang="tr-TR" b="1" dirty="0">
                <a:solidFill>
                  <a:srgbClr val="00B050"/>
                </a:solidFill>
              </a:rPr>
              <a:t>. Sebebin gerçekleşmesini engelleyen mâni</a:t>
            </a:r>
            <a:r>
              <a:rPr lang="tr-TR" dirty="0">
                <a:solidFill>
                  <a:srgbClr val="00B050"/>
                </a:solidFill>
              </a:rPr>
              <a:t>: </a:t>
            </a:r>
            <a:r>
              <a:rPr lang="tr-TR" dirty="0"/>
              <a:t>Zekâtın </a:t>
            </a:r>
            <a:r>
              <a:rPr lang="tr-TR" dirty="0" err="1"/>
              <a:t>vâcib</a:t>
            </a:r>
            <a:r>
              <a:rPr lang="tr-TR" dirty="0"/>
              <a:t> olmasının sebebi, kişinin zekâta tâbi mallardan </a:t>
            </a:r>
            <a:r>
              <a:rPr lang="tr-TR" dirty="0" err="1"/>
              <a:t>nisâb</a:t>
            </a:r>
            <a:r>
              <a:rPr lang="tr-TR" dirty="0"/>
              <a:t> miktarında bir mala sahip </a:t>
            </a:r>
            <a:r>
              <a:rPr lang="tr-TR" dirty="0" smtClean="0"/>
              <a:t>olmasıdır.</a:t>
            </a:r>
          </a:p>
        </p:txBody>
      </p:sp>
    </p:spTree>
    <p:extLst>
      <p:ext uri="{BB962C8B-B14F-4D97-AF65-F5344CB8AC3E}">
        <p14:creationId xmlns:p14="http://schemas.microsoft.com/office/powerpoint/2010/main" val="3866264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MÂNİ</a:t>
            </a:r>
            <a:endParaRPr lang="tr-TR" dirty="0"/>
          </a:p>
        </p:txBody>
      </p:sp>
      <p:sp>
        <p:nvSpPr>
          <p:cNvPr id="3" name="İçerik Yer Tutucusu 2"/>
          <p:cNvSpPr>
            <a:spLocks noGrp="1"/>
          </p:cNvSpPr>
          <p:nvPr>
            <p:ph idx="1"/>
          </p:nvPr>
        </p:nvSpPr>
        <p:spPr/>
        <p:txBody>
          <a:bodyPr/>
          <a:lstStyle/>
          <a:p>
            <a:r>
              <a:rPr lang="tr-TR" b="1" dirty="0">
                <a:solidFill>
                  <a:srgbClr val="00B050"/>
                </a:solidFill>
              </a:rPr>
              <a:t>b. Hükmün gerçekleşmesini engelleyen mâni: </a:t>
            </a:r>
            <a:r>
              <a:rPr lang="tr-TR" dirty="0"/>
              <a:t>Mirasta, mirasçı olmayı engelleyen mâni buna örnektir. Mirasçı olabilmenin sebebi, akrabalık ve evliliktir. Hüküm ise, bu iki sebebin varlığı halinde mirasçı olabilmektir. Mirasçı olabilmek, hükümdür. Burada da, din ayrılığı (miras bırakan ile mirasçının ayrı dinden olması), hükmü etkileyerek, mirasçı olmaya mâni/engel </a:t>
            </a:r>
            <a:r>
              <a:rPr lang="tr-TR" dirty="0" smtClean="0"/>
              <a:t>olmaktadır.</a:t>
            </a:r>
          </a:p>
          <a:p>
            <a:r>
              <a:rPr lang="tr-TR" dirty="0" smtClean="0"/>
              <a:t>İbadetler </a:t>
            </a:r>
            <a:r>
              <a:rPr lang="tr-TR" dirty="0"/>
              <a:t>ve fıkhî işlemlerin geçerliliği ve geçersizliğini göstermesi bakımından sıhhat, </a:t>
            </a:r>
            <a:r>
              <a:rPr lang="tr-TR" dirty="0" err="1"/>
              <a:t>fesâd</a:t>
            </a:r>
            <a:r>
              <a:rPr lang="tr-TR" dirty="0"/>
              <a:t> ve </a:t>
            </a:r>
            <a:r>
              <a:rPr lang="tr-TR" dirty="0" err="1"/>
              <a:t>butlân</a:t>
            </a:r>
            <a:r>
              <a:rPr lang="tr-TR" dirty="0"/>
              <a:t> kavramları ortaya konmuştur.</a:t>
            </a:r>
          </a:p>
          <a:p>
            <a:endParaRPr lang="tr-TR" dirty="0"/>
          </a:p>
        </p:txBody>
      </p:sp>
    </p:spTree>
    <p:extLst>
      <p:ext uri="{BB962C8B-B14F-4D97-AF65-F5344CB8AC3E}">
        <p14:creationId xmlns:p14="http://schemas.microsoft.com/office/powerpoint/2010/main" val="488700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Sıhhat ve Butlan</a:t>
            </a:r>
            <a:endParaRPr lang="tr-TR" b="1" dirty="0">
              <a:solidFill>
                <a:srgbClr val="00B050"/>
              </a:solidFill>
            </a:endParaRPr>
          </a:p>
        </p:txBody>
      </p:sp>
      <p:sp>
        <p:nvSpPr>
          <p:cNvPr id="3" name="İçerik Yer Tutucusu 2"/>
          <p:cNvSpPr>
            <a:spLocks noGrp="1"/>
          </p:cNvSpPr>
          <p:nvPr>
            <p:ph idx="1"/>
          </p:nvPr>
        </p:nvSpPr>
        <p:spPr/>
        <p:txBody>
          <a:bodyPr>
            <a:normAutofit/>
          </a:bodyPr>
          <a:lstStyle/>
          <a:p>
            <a:pPr algn="just">
              <a:lnSpc>
                <a:spcPct val="130000"/>
              </a:lnSpc>
              <a:spcBef>
                <a:spcPts val="600"/>
              </a:spcBef>
            </a:pPr>
            <a:r>
              <a:rPr lang="tr-TR" dirty="0" smtClean="0"/>
              <a:t>Öte yandan hukukî işlemlerdeki </a:t>
            </a:r>
            <a:r>
              <a:rPr lang="tr-TR" b="1" dirty="0" smtClean="0">
                <a:solidFill>
                  <a:srgbClr val="00B050"/>
                </a:solidFill>
              </a:rPr>
              <a:t>sıhhat</a:t>
            </a:r>
            <a:r>
              <a:rPr lang="tr-TR" dirty="0" smtClean="0"/>
              <a:t> ve </a:t>
            </a:r>
            <a:r>
              <a:rPr lang="tr-TR" b="1" dirty="0" err="1" smtClean="0">
                <a:solidFill>
                  <a:srgbClr val="00B050"/>
                </a:solidFill>
              </a:rPr>
              <a:t>butlân</a:t>
            </a:r>
            <a:r>
              <a:rPr lang="tr-TR" dirty="0" smtClean="0"/>
              <a:t> da </a:t>
            </a:r>
            <a:r>
              <a:rPr lang="tr-TR" dirty="0" err="1" smtClean="0"/>
              <a:t>vaz‘î</a:t>
            </a:r>
            <a:r>
              <a:rPr lang="tr-TR" dirty="0" smtClean="0"/>
              <a:t> hükümlerden sayılır. Herhangi bir ibadet veya hukukî işlemin </a:t>
            </a:r>
            <a:r>
              <a:rPr lang="tr-TR" dirty="0" err="1" smtClean="0"/>
              <a:t>şâriin</a:t>
            </a:r>
            <a:r>
              <a:rPr lang="tr-TR" dirty="0" smtClean="0"/>
              <a:t> istediği ve </a:t>
            </a:r>
            <a:r>
              <a:rPr lang="tr-TR" dirty="0" err="1" smtClean="0"/>
              <a:t>meşrû</a:t>
            </a:r>
            <a:r>
              <a:rPr lang="tr-TR" dirty="0" smtClean="0"/>
              <a:t> kıldığı gibi yapılması, yani </a:t>
            </a:r>
            <a:r>
              <a:rPr lang="tr-TR" dirty="0" err="1" smtClean="0"/>
              <a:t>şer‘î</a:t>
            </a:r>
            <a:r>
              <a:rPr lang="tr-TR" dirty="0" smtClean="0"/>
              <a:t> rükün ve şartları yerine getirilerek gerçekleştirilmesi onun sıhhatini; </a:t>
            </a:r>
            <a:r>
              <a:rPr lang="tr-TR" dirty="0" err="1" smtClean="0"/>
              <a:t>şâriin</a:t>
            </a:r>
            <a:r>
              <a:rPr lang="tr-TR" dirty="0" smtClean="0"/>
              <a:t> istediği ve </a:t>
            </a:r>
            <a:r>
              <a:rPr lang="tr-TR" dirty="0" err="1" smtClean="0"/>
              <a:t>meşrû</a:t>
            </a:r>
            <a:r>
              <a:rPr lang="tr-TR" dirty="0" smtClean="0"/>
              <a:t> kıldığı gibi yapılmaması, yani </a:t>
            </a:r>
            <a:r>
              <a:rPr lang="tr-TR" dirty="0" err="1" smtClean="0"/>
              <a:t>şer‘î</a:t>
            </a:r>
            <a:r>
              <a:rPr lang="tr-TR" dirty="0" smtClean="0"/>
              <a:t> rükün ve şartlarından birinin yerine getirilmemiş veya onlardan birinin bozuk olması onun </a:t>
            </a:r>
            <a:r>
              <a:rPr lang="tr-TR" dirty="0" err="1" smtClean="0"/>
              <a:t>butlânını</a:t>
            </a:r>
            <a:r>
              <a:rPr lang="tr-TR" dirty="0" smtClean="0"/>
              <a:t> ifade eder. </a:t>
            </a:r>
            <a:endParaRPr lang="tr-TR" dirty="0"/>
          </a:p>
        </p:txBody>
      </p:sp>
    </p:spTree>
    <p:extLst>
      <p:ext uri="{BB962C8B-B14F-4D97-AF65-F5344CB8AC3E}">
        <p14:creationId xmlns:p14="http://schemas.microsoft.com/office/powerpoint/2010/main" val="9848632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Sıhhat ve Butlan</a:t>
            </a:r>
            <a:endParaRPr lang="tr-TR" dirty="0"/>
          </a:p>
        </p:txBody>
      </p:sp>
      <p:sp>
        <p:nvSpPr>
          <p:cNvPr id="3" name="İçerik Yer Tutucusu 2"/>
          <p:cNvSpPr>
            <a:spLocks noGrp="1"/>
          </p:cNvSpPr>
          <p:nvPr>
            <p:ph idx="1"/>
          </p:nvPr>
        </p:nvSpPr>
        <p:spPr/>
        <p:txBody>
          <a:bodyPr>
            <a:normAutofit/>
          </a:bodyPr>
          <a:lstStyle/>
          <a:p>
            <a:pPr algn="just">
              <a:lnSpc>
                <a:spcPct val="130000"/>
              </a:lnSpc>
              <a:spcBef>
                <a:spcPts val="600"/>
              </a:spcBef>
            </a:pPr>
            <a:r>
              <a:rPr lang="tr-TR" dirty="0"/>
              <a:t>İslâm hukukçularının çoğunluğuna göre ibadet olsun </a:t>
            </a:r>
            <a:r>
              <a:rPr lang="tr-TR" dirty="0" err="1"/>
              <a:t>muâmelât</a:t>
            </a:r>
            <a:r>
              <a:rPr lang="tr-TR" dirty="0"/>
              <a:t> olsun herhangi bir işlem geçerlilik bakımından ya </a:t>
            </a:r>
            <a:r>
              <a:rPr lang="tr-TR" b="1" dirty="0">
                <a:solidFill>
                  <a:srgbClr val="00B050"/>
                </a:solidFill>
              </a:rPr>
              <a:t>sahih</a:t>
            </a:r>
            <a:r>
              <a:rPr lang="tr-TR" dirty="0"/>
              <a:t> ya da </a:t>
            </a:r>
            <a:r>
              <a:rPr lang="tr-TR" b="1" dirty="0">
                <a:solidFill>
                  <a:srgbClr val="00B050"/>
                </a:solidFill>
              </a:rPr>
              <a:t>bâtıl</a:t>
            </a:r>
            <a:r>
              <a:rPr lang="tr-TR" dirty="0"/>
              <a:t> olur. Hanefî </a:t>
            </a:r>
            <a:r>
              <a:rPr lang="tr-TR" dirty="0" err="1"/>
              <a:t>usulcüleri</a:t>
            </a:r>
            <a:r>
              <a:rPr lang="tr-TR" dirty="0"/>
              <a:t> bu ayırıma bir de </a:t>
            </a:r>
            <a:r>
              <a:rPr lang="tr-TR" b="1" dirty="0" err="1">
                <a:solidFill>
                  <a:srgbClr val="00B050"/>
                </a:solidFill>
              </a:rPr>
              <a:t>fesad</a:t>
            </a:r>
            <a:r>
              <a:rPr lang="tr-TR" dirty="0"/>
              <a:t> kavramını eklemişlerdir. Onlara göre hukukî bir işlemin rükün veya </a:t>
            </a:r>
            <a:r>
              <a:rPr lang="tr-TR" dirty="0" err="1"/>
              <a:t>in‘ikad</a:t>
            </a:r>
            <a:r>
              <a:rPr lang="tr-TR" dirty="0"/>
              <a:t> şartlarındaki eksiklik o işlemin </a:t>
            </a:r>
            <a:r>
              <a:rPr lang="tr-TR" dirty="0" err="1"/>
              <a:t>butlânını</a:t>
            </a:r>
            <a:r>
              <a:rPr lang="tr-TR" dirty="0"/>
              <a:t>, sadece vasıflardaki eksiklik ise </a:t>
            </a:r>
            <a:r>
              <a:rPr lang="tr-TR" b="1" dirty="0">
                <a:solidFill>
                  <a:srgbClr val="00B050"/>
                </a:solidFill>
              </a:rPr>
              <a:t>fesadını</a:t>
            </a:r>
            <a:r>
              <a:rPr lang="tr-TR" dirty="0"/>
              <a:t> gerektirir. Ancak </a:t>
            </a:r>
            <a:r>
              <a:rPr lang="tr-TR" dirty="0" err="1"/>
              <a:t>Hanefîler’in</a:t>
            </a:r>
            <a:r>
              <a:rPr lang="tr-TR" dirty="0"/>
              <a:t> bu ayırımı sadece </a:t>
            </a:r>
            <a:r>
              <a:rPr lang="tr-TR" dirty="0" err="1"/>
              <a:t>muâmelâtla</a:t>
            </a:r>
            <a:r>
              <a:rPr lang="tr-TR" dirty="0"/>
              <a:t> ilgili konularla sınırlı olup ibadetler hakkında böyle bir ayırıma gitmemişlerdir.</a:t>
            </a:r>
          </a:p>
          <a:p>
            <a:endParaRPr lang="tr-TR" dirty="0"/>
          </a:p>
        </p:txBody>
      </p:sp>
    </p:spTree>
    <p:extLst>
      <p:ext uri="{BB962C8B-B14F-4D97-AF65-F5344CB8AC3E}">
        <p14:creationId xmlns:p14="http://schemas.microsoft.com/office/powerpoint/2010/main" val="2311693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Odaklanalım!...</a:t>
            </a:r>
            <a:endParaRPr lang="tr-TR" b="1" dirty="0">
              <a:solidFill>
                <a:srgbClr val="00B050"/>
              </a:solidFill>
            </a:endParaRPr>
          </a:p>
        </p:txBody>
      </p:sp>
      <p:sp>
        <p:nvSpPr>
          <p:cNvPr id="3" name="İçerik Yer Tutucusu 2"/>
          <p:cNvSpPr>
            <a:spLocks noGrp="1"/>
          </p:cNvSpPr>
          <p:nvPr>
            <p:ph idx="1"/>
          </p:nvPr>
        </p:nvSpPr>
        <p:spPr/>
        <p:txBody>
          <a:bodyPr>
            <a:normAutofit/>
          </a:bodyPr>
          <a:lstStyle/>
          <a:p>
            <a:r>
              <a:rPr lang="tr-TR" dirty="0" err="1"/>
              <a:t>Teklîfî</a:t>
            </a:r>
            <a:r>
              <a:rPr lang="tr-TR" dirty="0"/>
              <a:t> hükümde </a:t>
            </a:r>
            <a:r>
              <a:rPr lang="tr-TR" dirty="0" err="1"/>
              <a:t>Şâri</a:t>
            </a:r>
            <a:r>
              <a:rPr lang="tr-TR" dirty="0"/>
              <a:t>, mükelleften bir şeyin yapılmasını veya terk edilmesini istemekte ya da mükellefi bir şeyi yapıp yapmamakta serbest </a:t>
            </a:r>
            <a:r>
              <a:rPr lang="tr-TR" dirty="0" smtClean="0"/>
              <a:t>bırakmaktadır.</a:t>
            </a:r>
          </a:p>
          <a:p>
            <a:r>
              <a:rPr lang="tr-TR" dirty="0" err="1" smtClean="0"/>
              <a:t>Vad’î</a:t>
            </a:r>
            <a:r>
              <a:rPr lang="tr-TR" dirty="0" smtClean="0"/>
              <a:t> </a:t>
            </a:r>
            <a:r>
              <a:rPr lang="tr-TR" dirty="0"/>
              <a:t>hükümde ise </a:t>
            </a:r>
            <a:r>
              <a:rPr lang="tr-TR" dirty="0" err="1"/>
              <a:t>Şâri</a:t>
            </a:r>
            <a:r>
              <a:rPr lang="tr-TR" dirty="0"/>
              <a:t>, bir şeyi, başka bir şey için </a:t>
            </a:r>
            <a:r>
              <a:rPr lang="tr-TR" dirty="0" err="1"/>
              <a:t>sebeb</a:t>
            </a:r>
            <a:r>
              <a:rPr lang="tr-TR" dirty="0"/>
              <a:t>, şart ya da </a:t>
            </a:r>
            <a:r>
              <a:rPr lang="tr-TR" dirty="0" smtClean="0"/>
              <a:t>mâni </a:t>
            </a:r>
            <a:r>
              <a:rPr lang="tr-TR" dirty="0"/>
              <a:t>kıldığını </a:t>
            </a:r>
            <a:r>
              <a:rPr lang="tr-TR" dirty="0" smtClean="0"/>
              <a:t>açıklamaktadır.</a:t>
            </a:r>
          </a:p>
        </p:txBody>
      </p:sp>
    </p:spTree>
    <p:extLst>
      <p:ext uri="{BB962C8B-B14F-4D97-AF65-F5344CB8AC3E}">
        <p14:creationId xmlns:p14="http://schemas.microsoft.com/office/powerpoint/2010/main" val="331100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Bu derste neler öğreneceğiz?</a:t>
            </a:r>
            <a:endParaRPr lang="tr-TR" b="1" dirty="0">
              <a:solidFill>
                <a:srgbClr val="C00000"/>
              </a:solidFill>
            </a:endParaRPr>
          </a:p>
        </p:txBody>
      </p:sp>
      <p:sp>
        <p:nvSpPr>
          <p:cNvPr id="3" name="İçerik Yer Tutucusu 2"/>
          <p:cNvSpPr>
            <a:spLocks noGrp="1"/>
          </p:cNvSpPr>
          <p:nvPr>
            <p:ph idx="1"/>
          </p:nvPr>
        </p:nvSpPr>
        <p:spPr/>
        <p:txBody>
          <a:bodyPr/>
          <a:lstStyle/>
          <a:p>
            <a:r>
              <a:rPr lang="tr-TR" dirty="0" smtClean="0"/>
              <a:t>Bu derste; şer’i hükmün tanımı ve kısımları üzerinde duracağız.</a:t>
            </a:r>
          </a:p>
          <a:p>
            <a:r>
              <a:rPr lang="tr-TR" dirty="0" smtClean="0"/>
              <a:t>Bu bağlamda </a:t>
            </a:r>
            <a:r>
              <a:rPr lang="tr-TR" dirty="0"/>
              <a:t>şer’i hükmün </a:t>
            </a:r>
            <a:r>
              <a:rPr lang="tr-TR" dirty="0" smtClean="0"/>
              <a:t>teklifi hüküm ve </a:t>
            </a:r>
            <a:r>
              <a:rPr lang="tr-TR" dirty="0" err="1" smtClean="0"/>
              <a:t>vad’i</a:t>
            </a:r>
            <a:r>
              <a:rPr lang="tr-TR" dirty="0" smtClean="0"/>
              <a:t> hüküm olmak üzere ikiye ayrıldığından bahsedeceğiz.</a:t>
            </a:r>
          </a:p>
          <a:p>
            <a:r>
              <a:rPr lang="tr-TR" dirty="0" smtClean="0"/>
              <a:t>Daha sonra teklifi hükmün çeşitlerini inceleyeceğiz.</a:t>
            </a:r>
          </a:p>
          <a:p>
            <a:r>
              <a:rPr lang="tr-TR" dirty="0" smtClean="0"/>
              <a:t>Son olarak ise </a:t>
            </a:r>
            <a:r>
              <a:rPr lang="tr-TR" dirty="0" err="1" smtClean="0"/>
              <a:t>vad’i</a:t>
            </a:r>
            <a:r>
              <a:rPr lang="tr-TR" dirty="0" smtClean="0"/>
              <a:t> hükmün çeşitlerini kısaca tanıyacağız.</a:t>
            </a:r>
            <a:endParaRPr lang="tr-TR" dirty="0"/>
          </a:p>
        </p:txBody>
      </p:sp>
    </p:spTree>
    <p:extLst>
      <p:ext uri="{BB962C8B-B14F-4D97-AF65-F5344CB8AC3E}">
        <p14:creationId xmlns:p14="http://schemas.microsoft.com/office/powerpoint/2010/main" val="165587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Odaklanalım!...</a:t>
            </a:r>
            <a:endParaRPr lang="tr-TR" dirty="0"/>
          </a:p>
        </p:txBody>
      </p:sp>
      <p:sp>
        <p:nvSpPr>
          <p:cNvPr id="3" name="İçerik Yer Tutucusu 2"/>
          <p:cNvSpPr>
            <a:spLocks noGrp="1"/>
          </p:cNvSpPr>
          <p:nvPr>
            <p:ph idx="1"/>
          </p:nvPr>
        </p:nvSpPr>
        <p:spPr/>
        <p:txBody>
          <a:bodyPr/>
          <a:lstStyle/>
          <a:p>
            <a:r>
              <a:rPr lang="tr-TR" dirty="0" err="1"/>
              <a:t>Teklîfî</a:t>
            </a:r>
            <a:r>
              <a:rPr lang="tr-TR" dirty="0"/>
              <a:t> hükümde, mükelleften yerine getirilmesi istenen fiilin, mükellefin gücü dâhilinde olması gerekmektedir. Yerine getirilmesi istenen fiil, mükellefin yerine getirebileceği bir fiil </a:t>
            </a:r>
            <a:r>
              <a:rPr lang="tr-TR" dirty="0" smtClean="0"/>
              <a:t>olmalıdır.</a:t>
            </a:r>
          </a:p>
          <a:p>
            <a:r>
              <a:rPr lang="tr-TR" dirty="0" err="1" smtClean="0"/>
              <a:t>Vad’î</a:t>
            </a:r>
            <a:r>
              <a:rPr lang="tr-TR" dirty="0" smtClean="0"/>
              <a:t> </a:t>
            </a:r>
            <a:r>
              <a:rPr lang="tr-TR" dirty="0"/>
              <a:t>hükümde ise hüküm, mükellefin gücü dâhilinde olabileceği gibi, mükellefin gücü dâhilinde olmayabilir de. </a:t>
            </a:r>
            <a:r>
              <a:rPr lang="tr-TR" dirty="0" err="1"/>
              <a:t>Sebeb</a:t>
            </a:r>
            <a:r>
              <a:rPr lang="tr-TR" dirty="0"/>
              <a:t>, mükellefin gücü dâhilinde olabilir. </a:t>
            </a:r>
            <a:r>
              <a:rPr lang="tr-TR" b="1" dirty="0" smtClean="0">
                <a:solidFill>
                  <a:srgbClr val="00B050"/>
                </a:solidFill>
              </a:rPr>
              <a:t>Örneğin;</a:t>
            </a:r>
            <a:r>
              <a:rPr lang="tr-TR" dirty="0" smtClean="0"/>
              <a:t> </a:t>
            </a:r>
            <a:r>
              <a:rPr lang="tr-TR" dirty="0"/>
              <a:t>hırsızlık, hırsızlık fiilini işleyen kimsenin elinin kesilmesi için bir “</a:t>
            </a:r>
            <a:r>
              <a:rPr lang="tr-TR" dirty="0" err="1" smtClean="0"/>
              <a:t>sebeb”dir</a:t>
            </a:r>
            <a:r>
              <a:rPr lang="tr-TR" dirty="0" smtClean="0"/>
              <a:t>.</a:t>
            </a:r>
            <a:endParaRPr lang="tr-TR" dirty="0"/>
          </a:p>
        </p:txBody>
      </p:sp>
    </p:spTree>
    <p:extLst>
      <p:ext uri="{BB962C8B-B14F-4D97-AF65-F5344CB8AC3E}">
        <p14:creationId xmlns:p14="http://schemas.microsoft.com/office/powerpoint/2010/main" val="68587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00B050"/>
                </a:solidFill>
              </a:rPr>
              <a:t>Odaklanalım!...</a:t>
            </a:r>
            <a:endParaRPr lang="tr-TR" dirty="0"/>
          </a:p>
        </p:txBody>
      </p:sp>
      <p:sp>
        <p:nvSpPr>
          <p:cNvPr id="3" name="İçerik Yer Tutucusu 2"/>
          <p:cNvSpPr>
            <a:spLocks noGrp="1"/>
          </p:cNvSpPr>
          <p:nvPr>
            <p:ph idx="1"/>
          </p:nvPr>
        </p:nvSpPr>
        <p:spPr/>
        <p:txBody>
          <a:bodyPr/>
          <a:lstStyle/>
          <a:p>
            <a:pPr>
              <a:lnSpc>
                <a:spcPct val="130000"/>
              </a:lnSpc>
            </a:pPr>
            <a:r>
              <a:rPr lang="tr-TR" dirty="0"/>
              <a:t>Sonuç olarak </a:t>
            </a:r>
            <a:r>
              <a:rPr lang="tr-TR" b="1" dirty="0" err="1">
                <a:solidFill>
                  <a:srgbClr val="00B050"/>
                </a:solidFill>
              </a:rPr>
              <a:t>teklifî</a:t>
            </a:r>
            <a:r>
              <a:rPr lang="tr-TR" dirty="0"/>
              <a:t> hükümde mükelleften gücü dahilinde olan bir fiili yapması veya yapmaması istenmekte ya da yapıp yapmamakta serbest bırakılması söz konusu olmakta </a:t>
            </a:r>
            <a:r>
              <a:rPr lang="tr-TR" dirty="0" smtClean="0"/>
              <a:t>iken, </a:t>
            </a:r>
            <a:r>
              <a:rPr lang="tr-TR" b="1" dirty="0" err="1">
                <a:solidFill>
                  <a:srgbClr val="00B050"/>
                </a:solidFill>
              </a:rPr>
              <a:t>vaz‘î</a:t>
            </a:r>
            <a:r>
              <a:rPr lang="tr-TR" dirty="0"/>
              <a:t> hükümde böyle bir talep veya muhayyer bırakma söz konusu olmayıp bir şeyin başka bir şey için sebep, şart veya mâni‘ teşkil ettiği </a:t>
            </a:r>
            <a:r>
              <a:rPr lang="tr-TR" dirty="0" smtClean="0"/>
              <a:t>açıklanmaktadır. </a:t>
            </a:r>
            <a:endParaRPr lang="tr-TR" dirty="0"/>
          </a:p>
        </p:txBody>
      </p:sp>
    </p:spTree>
    <p:extLst>
      <p:ext uri="{BB962C8B-B14F-4D97-AF65-F5344CB8AC3E}">
        <p14:creationId xmlns:p14="http://schemas.microsoft.com/office/powerpoint/2010/main" val="1673898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00B050"/>
                </a:solidFill>
              </a:rPr>
              <a:t>Son bir örnek…</a:t>
            </a:r>
            <a:endParaRPr lang="tr-TR" b="1" dirty="0">
              <a:solidFill>
                <a:srgbClr val="00B050"/>
              </a:solidFill>
            </a:endParaRPr>
          </a:p>
        </p:txBody>
      </p:sp>
      <p:sp>
        <p:nvSpPr>
          <p:cNvPr id="3" name="İçerik Yer Tutucusu 2"/>
          <p:cNvSpPr>
            <a:spLocks noGrp="1"/>
          </p:cNvSpPr>
          <p:nvPr>
            <p:ph idx="1"/>
          </p:nvPr>
        </p:nvSpPr>
        <p:spPr/>
        <p:txBody>
          <a:bodyPr/>
          <a:lstStyle/>
          <a:p>
            <a:pPr>
              <a:lnSpc>
                <a:spcPct val="120000"/>
              </a:lnSpc>
            </a:pPr>
            <a:r>
              <a:rPr lang="tr-TR" b="1" dirty="0" smtClean="0">
                <a:solidFill>
                  <a:srgbClr val="00B050"/>
                </a:solidFill>
              </a:rPr>
              <a:t>Örneğin; </a:t>
            </a:r>
            <a:r>
              <a:rPr lang="tr-TR" dirty="0"/>
              <a:t>namazın geçerliliği için şart kılınan </a:t>
            </a:r>
            <a:r>
              <a:rPr lang="tr-TR" dirty="0" smtClean="0"/>
              <a:t>temizlik, </a:t>
            </a:r>
            <a:r>
              <a:rPr lang="tr-TR" dirty="0"/>
              <a:t>mükellefin gücü dahilinde bir şart ise </a:t>
            </a:r>
            <a:r>
              <a:rPr lang="tr-TR" dirty="0" smtClean="0"/>
              <a:t>de, </a:t>
            </a:r>
            <a:r>
              <a:rPr lang="tr-TR" dirty="0"/>
              <a:t>bazı hukukî işlemlerin derhal yürürlük ifade edebilmesi için şart kılınan </a:t>
            </a:r>
            <a:r>
              <a:rPr lang="tr-TR" dirty="0" err="1" smtClean="0"/>
              <a:t>rüşd</a:t>
            </a:r>
            <a:r>
              <a:rPr lang="tr-TR" dirty="0" smtClean="0"/>
              <a:t>, </a:t>
            </a:r>
            <a:r>
              <a:rPr lang="tr-TR" dirty="0"/>
              <a:t>mükellefin gücü dahilinde olmayıp onun istediği herhangi bir zamanda veya mekânda gerçekleştirebileceği bir şart değildir.</a:t>
            </a:r>
          </a:p>
          <a:p>
            <a:endParaRPr lang="tr-TR" dirty="0"/>
          </a:p>
        </p:txBody>
      </p:sp>
    </p:spTree>
    <p:extLst>
      <p:ext uri="{BB962C8B-B14F-4D97-AF65-F5344CB8AC3E}">
        <p14:creationId xmlns:p14="http://schemas.microsoft.com/office/powerpoint/2010/main" val="226898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ŞER’Î HÜKÜM</a:t>
            </a:r>
          </a:p>
        </p:txBody>
      </p:sp>
      <p:sp>
        <p:nvSpPr>
          <p:cNvPr id="3" name="İçerik Yer Tutucusu 2"/>
          <p:cNvSpPr>
            <a:spLocks noGrp="1"/>
          </p:cNvSpPr>
          <p:nvPr>
            <p:ph idx="1"/>
          </p:nvPr>
        </p:nvSpPr>
        <p:spPr/>
        <p:txBody>
          <a:bodyPr/>
          <a:lstStyle/>
          <a:p>
            <a:r>
              <a:rPr lang="tr-TR" dirty="0" err="1"/>
              <a:t>Şer’î</a:t>
            </a:r>
            <a:r>
              <a:rPr lang="tr-TR" dirty="0"/>
              <a:t> Hüküm, </a:t>
            </a:r>
            <a:r>
              <a:rPr lang="tr-TR" dirty="0"/>
              <a:t>Allah’ın </a:t>
            </a:r>
            <a:r>
              <a:rPr lang="tr-TR" dirty="0" smtClean="0"/>
              <a:t>mükellefin </a:t>
            </a:r>
            <a:r>
              <a:rPr lang="tr-TR" dirty="0"/>
              <a:t>fiillerine yönelik </a:t>
            </a:r>
            <a:r>
              <a:rPr lang="tr-TR" dirty="0" smtClean="0"/>
              <a:t>hitabıdır</a:t>
            </a:r>
            <a:r>
              <a:rPr lang="tr-TR" dirty="0" smtClean="0"/>
              <a:t>.</a:t>
            </a:r>
          </a:p>
          <a:p>
            <a:r>
              <a:rPr lang="tr-TR" dirty="0" smtClean="0"/>
              <a:t>Allah’ın </a:t>
            </a:r>
            <a:r>
              <a:rPr lang="tr-TR" dirty="0"/>
              <a:t>hitabı, </a:t>
            </a:r>
            <a:r>
              <a:rPr lang="tr-TR" b="1" dirty="0" err="1">
                <a:solidFill>
                  <a:srgbClr val="00B050"/>
                </a:solidFill>
              </a:rPr>
              <a:t>iktidâen</a:t>
            </a:r>
            <a:r>
              <a:rPr lang="tr-TR" dirty="0"/>
              <a:t> (bir şeyin yerine getirilmesini istemek), </a:t>
            </a:r>
            <a:r>
              <a:rPr lang="tr-TR" b="1" dirty="0" err="1">
                <a:solidFill>
                  <a:srgbClr val="00B050"/>
                </a:solidFill>
              </a:rPr>
              <a:t>tahyîran</a:t>
            </a:r>
            <a:r>
              <a:rPr lang="tr-TR" dirty="0"/>
              <a:t> (fiili işlemekte mükellefi serbest bırakmak) ya da </a:t>
            </a:r>
            <a:r>
              <a:rPr lang="tr-TR" b="1" dirty="0" err="1">
                <a:solidFill>
                  <a:srgbClr val="00B050"/>
                </a:solidFill>
              </a:rPr>
              <a:t>vad’an</a:t>
            </a:r>
            <a:r>
              <a:rPr lang="tr-TR" dirty="0"/>
              <a:t> (</a:t>
            </a:r>
            <a:r>
              <a:rPr lang="tr-TR" dirty="0" err="1"/>
              <a:t>Şâri</a:t>
            </a:r>
            <a:r>
              <a:rPr lang="tr-TR" dirty="0"/>
              <a:t> mükelleften bir şeyin yapılıp yapılmamasını istememekte ancak bazı şeyleri, bazı şeyler için </a:t>
            </a:r>
            <a:r>
              <a:rPr lang="tr-TR" dirty="0" err="1"/>
              <a:t>sebeb</a:t>
            </a:r>
            <a:r>
              <a:rPr lang="tr-TR" dirty="0"/>
              <a:t>, şart ya da mani kılmaktadır) olur.</a:t>
            </a:r>
            <a:endParaRPr lang="tr-TR" dirty="0" smtClean="0"/>
          </a:p>
        </p:txBody>
      </p:sp>
    </p:spTree>
    <p:extLst>
      <p:ext uri="{BB962C8B-B14F-4D97-AF65-F5344CB8AC3E}">
        <p14:creationId xmlns:p14="http://schemas.microsoft.com/office/powerpoint/2010/main" val="216481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Şer’i Hükmün </a:t>
            </a:r>
            <a:r>
              <a:rPr lang="tr-TR" b="1" dirty="0" smtClean="0">
                <a:solidFill>
                  <a:srgbClr val="C00000"/>
                </a:solidFill>
              </a:rPr>
              <a:t>Kısımları</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a:t>Şer’î</a:t>
            </a:r>
            <a:r>
              <a:rPr lang="tr-TR" dirty="0"/>
              <a:t> hüküm, </a:t>
            </a:r>
            <a:r>
              <a:rPr lang="tr-TR" dirty="0" err="1"/>
              <a:t>teklîfî</a:t>
            </a:r>
            <a:r>
              <a:rPr lang="tr-TR" dirty="0"/>
              <a:t> hüküm ve </a:t>
            </a:r>
            <a:r>
              <a:rPr lang="tr-TR" dirty="0" err="1"/>
              <a:t>vad’î</a:t>
            </a:r>
            <a:r>
              <a:rPr lang="tr-TR" dirty="0"/>
              <a:t> hüküm olmak üzere ikiye </a:t>
            </a:r>
            <a:r>
              <a:rPr lang="tr-TR" dirty="0" smtClean="0"/>
              <a:t>ayrılır.</a:t>
            </a:r>
          </a:p>
          <a:p>
            <a:r>
              <a:rPr lang="tr-TR" b="1" dirty="0" err="1" smtClean="0">
                <a:solidFill>
                  <a:srgbClr val="00B050"/>
                </a:solidFill>
              </a:rPr>
              <a:t>Teklîfî</a:t>
            </a:r>
            <a:r>
              <a:rPr lang="tr-TR" b="1" dirty="0" smtClean="0">
                <a:solidFill>
                  <a:srgbClr val="00B050"/>
                </a:solidFill>
              </a:rPr>
              <a:t> </a:t>
            </a:r>
            <a:r>
              <a:rPr lang="tr-TR" b="1" dirty="0">
                <a:solidFill>
                  <a:srgbClr val="00B050"/>
                </a:solidFill>
              </a:rPr>
              <a:t>Hüküm: </a:t>
            </a:r>
            <a:r>
              <a:rPr lang="tr-TR" dirty="0" err="1"/>
              <a:t>Şâri’in</a:t>
            </a:r>
            <a:r>
              <a:rPr lang="tr-TR" dirty="0"/>
              <a:t> mükelleften bir şeyi yapmasını ya da terk etmesini istediği veya bir şeyi yapıp yapmama konusunda mükellefi serbest bıraktığı/muhayyer kıldığı </a:t>
            </a:r>
            <a:r>
              <a:rPr lang="tr-TR" dirty="0" smtClean="0"/>
              <a:t>hükümdür.</a:t>
            </a:r>
          </a:p>
          <a:p>
            <a:r>
              <a:rPr lang="tr-TR" dirty="0" err="1" smtClean="0"/>
              <a:t>Teklîfî</a:t>
            </a:r>
            <a:r>
              <a:rPr lang="tr-TR" dirty="0" smtClean="0"/>
              <a:t> </a:t>
            </a:r>
            <a:r>
              <a:rPr lang="tr-TR" dirty="0"/>
              <a:t>hükümde mükellef, adından da anlaşılacağı gibi, </a:t>
            </a:r>
            <a:r>
              <a:rPr lang="tr-TR" dirty="0" err="1"/>
              <a:t>Şâri’in</a:t>
            </a:r>
            <a:r>
              <a:rPr lang="tr-TR" dirty="0"/>
              <a:t> talebini yerine getirme ya da terk etme konusunda bir sorumluluk üstlenmektedir.</a:t>
            </a:r>
          </a:p>
        </p:txBody>
      </p:sp>
    </p:spTree>
    <p:extLst>
      <p:ext uri="{BB962C8B-B14F-4D97-AF65-F5344CB8AC3E}">
        <p14:creationId xmlns:p14="http://schemas.microsoft.com/office/powerpoint/2010/main" val="568242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TEKLİFİ HÜKMÜN </a:t>
            </a:r>
            <a:r>
              <a:rPr lang="tr-TR" b="1" dirty="0" smtClean="0">
                <a:solidFill>
                  <a:srgbClr val="C00000"/>
                </a:solidFill>
              </a:rPr>
              <a:t>ÇEŞİTLERİ</a:t>
            </a:r>
            <a:endParaRPr lang="tr-TR" b="1" dirty="0">
              <a:solidFill>
                <a:srgbClr val="C00000"/>
              </a:solidFill>
            </a:endParaRPr>
          </a:p>
        </p:txBody>
      </p:sp>
      <p:sp>
        <p:nvSpPr>
          <p:cNvPr id="3" name="İçerik Yer Tutucusu 2"/>
          <p:cNvSpPr>
            <a:spLocks noGrp="1"/>
          </p:cNvSpPr>
          <p:nvPr>
            <p:ph idx="1"/>
          </p:nvPr>
        </p:nvSpPr>
        <p:spPr/>
        <p:txBody>
          <a:bodyPr>
            <a:normAutofit/>
          </a:bodyPr>
          <a:lstStyle/>
          <a:p>
            <a:r>
              <a:rPr lang="tr-TR" b="1" dirty="0" err="1">
                <a:solidFill>
                  <a:srgbClr val="00B050"/>
                </a:solidFill>
              </a:rPr>
              <a:t>Cumhûra</a:t>
            </a:r>
            <a:r>
              <a:rPr lang="tr-TR" b="1" dirty="0">
                <a:solidFill>
                  <a:srgbClr val="00B050"/>
                </a:solidFill>
              </a:rPr>
              <a:t> göre </a:t>
            </a:r>
            <a:r>
              <a:rPr lang="tr-TR" b="1" dirty="0" err="1">
                <a:solidFill>
                  <a:srgbClr val="00B050"/>
                </a:solidFill>
              </a:rPr>
              <a:t>teklîfî</a:t>
            </a:r>
            <a:r>
              <a:rPr lang="tr-TR" b="1" dirty="0">
                <a:solidFill>
                  <a:srgbClr val="00B050"/>
                </a:solidFill>
              </a:rPr>
              <a:t> hüküm </a:t>
            </a:r>
            <a:r>
              <a:rPr lang="tr-TR" b="1" dirty="0" smtClean="0">
                <a:solidFill>
                  <a:srgbClr val="00B050"/>
                </a:solidFill>
              </a:rPr>
              <a:t>beşe ayrılır:</a:t>
            </a:r>
          </a:p>
          <a:p>
            <a:r>
              <a:rPr lang="tr-TR" dirty="0" err="1" smtClean="0"/>
              <a:t>Vâcib</a:t>
            </a:r>
            <a:endParaRPr lang="tr-TR" dirty="0"/>
          </a:p>
          <a:p>
            <a:r>
              <a:rPr lang="tr-TR" dirty="0" err="1" smtClean="0"/>
              <a:t>Mendûb</a:t>
            </a:r>
            <a:endParaRPr lang="tr-TR" dirty="0"/>
          </a:p>
          <a:p>
            <a:r>
              <a:rPr lang="tr-TR" dirty="0" err="1" smtClean="0"/>
              <a:t>Harâm</a:t>
            </a:r>
            <a:endParaRPr lang="tr-TR" dirty="0"/>
          </a:p>
          <a:p>
            <a:r>
              <a:rPr lang="tr-TR" dirty="0" err="1" smtClean="0"/>
              <a:t>Mekrûh</a:t>
            </a:r>
            <a:endParaRPr lang="tr-TR" dirty="0"/>
          </a:p>
          <a:p>
            <a:r>
              <a:rPr lang="tr-TR" dirty="0" smtClean="0"/>
              <a:t>Mubah</a:t>
            </a:r>
            <a:r>
              <a:rPr lang="tr-TR" dirty="0"/>
              <a:t>. </a:t>
            </a:r>
          </a:p>
        </p:txBody>
      </p:sp>
    </p:spTree>
    <p:extLst>
      <p:ext uri="{BB962C8B-B14F-4D97-AF65-F5344CB8AC3E}">
        <p14:creationId xmlns:p14="http://schemas.microsoft.com/office/powerpoint/2010/main" val="23368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TEKLİFİ HÜKMÜN ÇEŞİTLERİ</a:t>
            </a:r>
            <a:endParaRPr lang="tr-TR" b="1" dirty="0">
              <a:solidFill>
                <a:srgbClr val="00B050"/>
              </a:solidFill>
            </a:endParaRPr>
          </a:p>
        </p:txBody>
      </p:sp>
      <p:sp>
        <p:nvSpPr>
          <p:cNvPr id="3" name="İçerik Yer Tutucusu 2"/>
          <p:cNvSpPr>
            <a:spLocks noGrp="1"/>
          </p:cNvSpPr>
          <p:nvPr>
            <p:ph idx="1"/>
          </p:nvPr>
        </p:nvSpPr>
        <p:spPr/>
        <p:txBody>
          <a:bodyPr/>
          <a:lstStyle/>
          <a:p>
            <a:r>
              <a:rPr lang="tr-TR" b="1" dirty="0" err="1">
                <a:solidFill>
                  <a:srgbClr val="00B050"/>
                </a:solidFill>
              </a:rPr>
              <a:t>Hanefîler’e</a:t>
            </a:r>
            <a:r>
              <a:rPr lang="tr-TR" b="1" dirty="0">
                <a:solidFill>
                  <a:srgbClr val="00B050"/>
                </a:solidFill>
              </a:rPr>
              <a:t> göre ise </a:t>
            </a:r>
            <a:r>
              <a:rPr lang="tr-TR" b="1" dirty="0" err="1">
                <a:solidFill>
                  <a:srgbClr val="00B050"/>
                </a:solidFill>
              </a:rPr>
              <a:t>teklîfî</a:t>
            </a:r>
            <a:r>
              <a:rPr lang="tr-TR" b="1" dirty="0">
                <a:solidFill>
                  <a:srgbClr val="00B050"/>
                </a:solidFill>
              </a:rPr>
              <a:t> hüküm </a:t>
            </a:r>
            <a:r>
              <a:rPr lang="tr-TR" b="1" dirty="0" smtClean="0">
                <a:solidFill>
                  <a:srgbClr val="00B050"/>
                </a:solidFill>
              </a:rPr>
              <a:t>yedidir:</a:t>
            </a:r>
          </a:p>
          <a:p>
            <a:r>
              <a:rPr lang="tr-TR" dirty="0" smtClean="0"/>
              <a:t>Farz</a:t>
            </a:r>
          </a:p>
          <a:p>
            <a:r>
              <a:rPr lang="tr-TR" dirty="0" err="1" smtClean="0"/>
              <a:t>Vâcib</a:t>
            </a:r>
            <a:endParaRPr lang="tr-TR" dirty="0"/>
          </a:p>
          <a:p>
            <a:r>
              <a:rPr lang="tr-TR" dirty="0" err="1" smtClean="0"/>
              <a:t>Harâm</a:t>
            </a:r>
            <a:endParaRPr lang="tr-TR" dirty="0"/>
          </a:p>
          <a:p>
            <a:r>
              <a:rPr lang="tr-TR" dirty="0" err="1" smtClean="0"/>
              <a:t>Tahrîmen</a:t>
            </a:r>
            <a:r>
              <a:rPr lang="tr-TR" dirty="0" smtClean="0"/>
              <a:t> mekruh</a:t>
            </a:r>
          </a:p>
          <a:p>
            <a:r>
              <a:rPr lang="tr-TR" dirty="0" err="1" smtClean="0"/>
              <a:t>Tenzîhen</a:t>
            </a:r>
            <a:r>
              <a:rPr lang="tr-TR" dirty="0" smtClean="0"/>
              <a:t> mekruh</a:t>
            </a:r>
          </a:p>
          <a:p>
            <a:r>
              <a:rPr lang="tr-TR" dirty="0" err="1" smtClean="0"/>
              <a:t>Mendûb</a:t>
            </a:r>
            <a:endParaRPr lang="tr-TR" dirty="0"/>
          </a:p>
          <a:p>
            <a:r>
              <a:rPr lang="tr-TR" dirty="0" smtClean="0"/>
              <a:t>Mubah</a:t>
            </a:r>
            <a:r>
              <a:rPr lang="tr-TR" dirty="0"/>
              <a:t>.</a:t>
            </a:r>
          </a:p>
        </p:txBody>
      </p:sp>
    </p:spTree>
    <p:extLst>
      <p:ext uri="{BB962C8B-B14F-4D97-AF65-F5344CB8AC3E}">
        <p14:creationId xmlns:p14="http://schemas.microsoft.com/office/powerpoint/2010/main" val="605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C00000"/>
                </a:solidFill>
              </a:rPr>
              <a:t>VÂCİB</a:t>
            </a:r>
            <a:endParaRPr lang="tr-TR" b="1" dirty="0">
              <a:solidFill>
                <a:srgbClr val="C00000"/>
              </a:solidFill>
            </a:endParaRPr>
          </a:p>
        </p:txBody>
      </p:sp>
      <p:sp>
        <p:nvSpPr>
          <p:cNvPr id="3" name="İçerik Yer Tutucusu 2"/>
          <p:cNvSpPr>
            <a:spLocks noGrp="1"/>
          </p:cNvSpPr>
          <p:nvPr>
            <p:ph idx="1"/>
          </p:nvPr>
        </p:nvSpPr>
        <p:spPr/>
        <p:txBody>
          <a:bodyPr/>
          <a:lstStyle/>
          <a:p>
            <a:r>
              <a:rPr lang="tr-TR" dirty="0" err="1" smtClean="0"/>
              <a:t>Şâri’in</a:t>
            </a:r>
            <a:r>
              <a:rPr lang="tr-TR" dirty="0" smtClean="0"/>
              <a:t> </a:t>
            </a:r>
            <a:r>
              <a:rPr lang="tr-TR" dirty="0"/>
              <a:t>mükelleften yapılmasını kesin bir şekilde istediği, yapılmadığı takdirde mükellefe cezanın </a:t>
            </a:r>
            <a:r>
              <a:rPr lang="tr-TR" dirty="0" err="1"/>
              <a:t>terettüb</a:t>
            </a:r>
            <a:r>
              <a:rPr lang="tr-TR" dirty="0"/>
              <a:t> ettiği </a:t>
            </a:r>
            <a:r>
              <a:rPr lang="tr-TR" dirty="0" smtClean="0"/>
              <a:t>fiildir.</a:t>
            </a:r>
          </a:p>
          <a:p>
            <a:r>
              <a:rPr lang="tr-TR" dirty="0" err="1" smtClean="0"/>
              <a:t>Vâcibin</a:t>
            </a:r>
            <a:r>
              <a:rPr lang="tr-TR" dirty="0" smtClean="0"/>
              <a:t> Kısımları:</a:t>
            </a:r>
          </a:p>
          <a:p>
            <a:r>
              <a:rPr lang="tr-TR" b="1" dirty="0" smtClean="0">
                <a:solidFill>
                  <a:srgbClr val="00B050"/>
                </a:solidFill>
              </a:rPr>
              <a:t>a</a:t>
            </a:r>
            <a:r>
              <a:rPr lang="tr-TR" b="1" dirty="0">
                <a:solidFill>
                  <a:srgbClr val="00B050"/>
                </a:solidFill>
              </a:rPr>
              <a:t>. </a:t>
            </a:r>
            <a:r>
              <a:rPr lang="tr-TR" b="1" dirty="0" err="1">
                <a:solidFill>
                  <a:srgbClr val="00B050"/>
                </a:solidFill>
              </a:rPr>
              <a:t>Edâ</a:t>
            </a:r>
            <a:r>
              <a:rPr lang="tr-TR" b="1" dirty="0">
                <a:solidFill>
                  <a:srgbClr val="00B050"/>
                </a:solidFill>
              </a:rPr>
              <a:t> Edileceği Vaktin Tayin Edilip Edilmemesi Bakımından </a:t>
            </a:r>
            <a:r>
              <a:rPr lang="tr-TR" b="1" dirty="0" err="1">
                <a:solidFill>
                  <a:srgbClr val="00B050"/>
                </a:solidFill>
              </a:rPr>
              <a:t>Vâcibin</a:t>
            </a:r>
            <a:r>
              <a:rPr lang="tr-TR" b="1" dirty="0">
                <a:solidFill>
                  <a:srgbClr val="00B050"/>
                </a:solidFill>
              </a:rPr>
              <a:t> </a:t>
            </a:r>
            <a:r>
              <a:rPr lang="tr-TR" b="1" dirty="0" smtClean="0">
                <a:solidFill>
                  <a:srgbClr val="00B050"/>
                </a:solidFill>
              </a:rPr>
              <a:t>Kısımları:</a:t>
            </a:r>
          </a:p>
          <a:p>
            <a:r>
              <a:rPr lang="tr-TR" dirty="0" smtClean="0"/>
              <a:t>1</a:t>
            </a:r>
            <a:r>
              <a:rPr lang="tr-TR" dirty="0"/>
              <a:t>. </a:t>
            </a:r>
            <a:r>
              <a:rPr lang="tr-TR" dirty="0" err="1"/>
              <a:t>Vâcib</a:t>
            </a:r>
            <a:r>
              <a:rPr lang="tr-TR" dirty="0"/>
              <a:t>-i Mutlak (</a:t>
            </a:r>
            <a:r>
              <a:rPr lang="tr-TR" dirty="0" smtClean="0"/>
              <a:t>kefaretler, </a:t>
            </a:r>
            <a:r>
              <a:rPr lang="tr-TR" dirty="0"/>
              <a:t>adak </a:t>
            </a:r>
            <a:r>
              <a:rPr lang="tr-TR" dirty="0" smtClean="0"/>
              <a:t>orucu </a:t>
            </a:r>
            <a:r>
              <a:rPr lang="tr-TR" dirty="0" err="1"/>
              <a:t>vb</a:t>
            </a:r>
            <a:r>
              <a:rPr lang="tr-TR" dirty="0" smtClean="0"/>
              <a:t>).</a:t>
            </a:r>
          </a:p>
          <a:p>
            <a:r>
              <a:rPr lang="tr-TR" dirty="0" smtClean="0"/>
              <a:t>2</a:t>
            </a:r>
            <a:r>
              <a:rPr lang="tr-TR" dirty="0"/>
              <a:t>. </a:t>
            </a:r>
            <a:r>
              <a:rPr lang="tr-TR" dirty="0" err="1"/>
              <a:t>Vâcib</a:t>
            </a:r>
            <a:r>
              <a:rPr lang="tr-TR" dirty="0"/>
              <a:t>-i </a:t>
            </a:r>
            <a:r>
              <a:rPr lang="tr-TR" dirty="0" err="1"/>
              <a:t>Mukayyed</a:t>
            </a:r>
            <a:r>
              <a:rPr lang="tr-TR" dirty="0"/>
              <a:t>/</a:t>
            </a:r>
            <a:r>
              <a:rPr lang="tr-TR" dirty="0" err="1"/>
              <a:t>Vâcib</a:t>
            </a:r>
            <a:r>
              <a:rPr lang="tr-TR" dirty="0"/>
              <a:t>-i Muvakkat (Beş vakit namaz, oruç, hac vb.). </a:t>
            </a:r>
            <a:r>
              <a:rPr lang="tr-TR" dirty="0" err="1"/>
              <a:t>Vâcib</a:t>
            </a:r>
            <a:r>
              <a:rPr lang="tr-TR" dirty="0"/>
              <a:t>-i </a:t>
            </a:r>
            <a:r>
              <a:rPr lang="tr-TR" dirty="0" err="1"/>
              <a:t>mukayyed</a:t>
            </a:r>
            <a:r>
              <a:rPr lang="tr-TR" dirty="0"/>
              <a:t>, eda ediliş biçimi bakımından; muaccel, eda, iade, kaza ve muahhar </a:t>
            </a:r>
            <a:r>
              <a:rPr lang="tr-TR" dirty="0" err="1"/>
              <a:t>vâcib</a:t>
            </a:r>
            <a:r>
              <a:rPr lang="tr-TR" dirty="0"/>
              <a:t> kısımlarına </a:t>
            </a:r>
            <a:r>
              <a:rPr lang="tr-TR" dirty="0" smtClean="0"/>
              <a:t>ayrılır.</a:t>
            </a:r>
            <a:endParaRPr lang="tr-TR" dirty="0"/>
          </a:p>
        </p:txBody>
      </p:sp>
    </p:spTree>
    <p:extLst>
      <p:ext uri="{BB962C8B-B14F-4D97-AF65-F5344CB8AC3E}">
        <p14:creationId xmlns:p14="http://schemas.microsoft.com/office/powerpoint/2010/main" val="2383464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VÂCİB</a:t>
            </a:r>
            <a:endParaRPr lang="tr-TR" dirty="0"/>
          </a:p>
        </p:txBody>
      </p:sp>
      <p:sp>
        <p:nvSpPr>
          <p:cNvPr id="3" name="İçerik Yer Tutucusu 2"/>
          <p:cNvSpPr>
            <a:spLocks noGrp="1"/>
          </p:cNvSpPr>
          <p:nvPr>
            <p:ph idx="1"/>
          </p:nvPr>
        </p:nvSpPr>
        <p:spPr/>
        <p:txBody>
          <a:bodyPr>
            <a:normAutofit/>
          </a:bodyPr>
          <a:lstStyle/>
          <a:p>
            <a:r>
              <a:rPr lang="tr-TR" dirty="0"/>
              <a:t>Vacibin eda edileceği vakit bakımından da </a:t>
            </a:r>
            <a:r>
              <a:rPr lang="tr-TR" dirty="0" err="1"/>
              <a:t>vâcib</a:t>
            </a:r>
            <a:r>
              <a:rPr lang="tr-TR" dirty="0"/>
              <a:t>-i </a:t>
            </a:r>
            <a:r>
              <a:rPr lang="tr-TR" dirty="0" err="1"/>
              <a:t>mukayyed</a:t>
            </a:r>
            <a:r>
              <a:rPr lang="tr-TR" dirty="0"/>
              <a:t> </a:t>
            </a:r>
            <a:r>
              <a:rPr lang="tr-TR" dirty="0" err="1"/>
              <a:t>Muvassa</a:t>
            </a:r>
            <a:r>
              <a:rPr lang="tr-TR" dirty="0"/>
              <a:t>’, </a:t>
            </a:r>
            <a:r>
              <a:rPr lang="tr-TR" dirty="0" err="1"/>
              <a:t>Mudayyak</a:t>
            </a:r>
            <a:r>
              <a:rPr lang="tr-TR" dirty="0"/>
              <a:t> hem </a:t>
            </a:r>
            <a:r>
              <a:rPr lang="tr-TR" dirty="0" err="1"/>
              <a:t>muvassa</a:t>
            </a:r>
            <a:r>
              <a:rPr lang="tr-TR" dirty="0"/>
              <a:t>’ hem de </a:t>
            </a:r>
            <a:r>
              <a:rPr lang="tr-TR" dirty="0" err="1"/>
              <a:t>mudayyak</a:t>
            </a:r>
            <a:r>
              <a:rPr lang="tr-TR" dirty="0"/>
              <a:t> </a:t>
            </a:r>
            <a:r>
              <a:rPr lang="tr-TR" dirty="0" err="1"/>
              <a:t>vacib</a:t>
            </a:r>
            <a:r>
              <a:rPr lang="tr-TR" dirty="0"/>
              <a:t> olmak üzere üçe </a:t>
            </a:r>
            <a:r>
              <a:rPr lang="tr-TR" dirty="0" err="1" smtClean="0"/>
              <a:t>ayırlır</a:t>
            </a:r>
            <a:r>
              <a:rPr lang="tr-TR" dirty="0" smtClean="0"/>
              <a:t>.</a:t>
            </a:r>
          </a:p>
          <a:p>
            <a:r>
              <a:rPr lang="tr-TR" b="1" dirty="0" smtClean="0">
                <a:solidFill>
                  <a:srgbClr val="00B050"/>
                </a:solidFill>
              </a:rPr>
              <a:t>b</a:t>
            </a:r>
            <a:r>
              <a:rPr lang="tr-TR" b="1" dirty="0">
                <a:solidFill>
                  <a:srgbClr val="00B050"/>
                </a:solidFill>
              </a:rPr>
              <a:t>. Miktarlarının Belli Olup Olmaması Bakımından </a:t>
            </a:r>
            <a:r>
              <a:rPr lang="tr-TR" b="1" dirty="0" err="1" smtClean="0">
                <a:solidFill>
                  <a:srgbClr val="00B050"/>
                </a:solidFill>
              </a:rPr>
              <a:t>Vâcib</a:t>
            </a:r>
            <a:r>
              <a:rPr lang="tr-TR" dirty="0" smtClean="0">
                <a:solidFill>
                  <a:srgbClr val="00B050"/>
                </a:solidFill>
              </a:rPr>
              <a:t>:</a:t>
            </a:r>
          </a:p>
          <a:p>
            <a:r>
              <a:rPr lang="tr-TR" dirty="0" smtClean="0"/>
              <a:t>1</a:t>
            </a:r>
            <a:r>
              <a:rPr lang="tr-TR" dirty="0"/>
              <a:t>. </a:t>
            </a:r>
            <a:r>
              <a:rPr lang="tr-TR" dirty="0" err="1"/>
              <a:t>Vâcib</a:t>
            </a:r>
            <a:r>
              <a:rPr lang="tr-TR" dirty="0"/>
              <a:t>-i </a:t>
            </a:r>
            <a:r>
              <a:rPr lang="tr-TR" dirty="0" err="1"/>
              <a:t>Mahdud</a:t>
            </a:r>
            <a:r>
              <a:rPr lang="tr-TR" dirty="0"/>
              <a:t> (Beş vakit namaz ve rekât sayıları vb</a:t>
            </a:r>
            <a:r>
              <a:rPr lang="tr-TR" dirty="0" smtClean="0"/>
              <a:t>.).</a:t>
            </a:r>
          </a:p>
          <a:p>
            <a:r>
              <a:rPr lang="tr-TR" dirty="0" smtClean="0"/>
              <a:t>2</a:t>
            </a:r>
            <a:r>
              <a:rPr lang="tr-TR" dirty="0"/>
              <a:t>. </a:t>
            </a:r>
            <a:r>
              <a:rPr lang="tr-TR" dirty="0" err="1"/>
              <a:t>Vacib</a:t>
            </a:r>
            <a:r>
              <a:rPr lang="tr-TR" dirty="0"/>
              <a:t>-i Gayr-i </a:t>
            </a:r>
            <a:r>
              <a:rPr lang="tr-TR" dirty="0" err="1"/>
              <a:t>Mahdud</a:t>
            </a:r>
            <a:r>
              <a:rPr lang="tr-TR" dirty="0"/>
              <a:t> (</a:t>
            </a:r>
            <a:r>
              <a:rPr lang="tr-TR" dirty="0" smtClean="0"/>
              <a:t>İnfak</a:t>
            </a:r>
            <a:r>
              <a:rPr lang="tr-TR" dirty="0"/>
              <a:t>, iyilikte yardımlaşma vb.). </a:t>
            </a:r>
            <a:endParaRPr lang="tr-TR" dirty="0" smtClean="0"/>
          </a:p>
        </p:txBody>
      </p:sp>
    </p:spTree>
    <p:extLst>
      <p:ext uri="{BB962C8B-B14F-4D97-AF65-F5344CB8AC3E}">
        <p14:creationId xmlns:p14="http://schemas.microsoft.com/office/powerpoint/2010/main" val="130432863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1630</Words>
  <Application>Microsoft Office PowerPoint</Application>
  <PresentationFormat>Geniş ekran</PresentationFormat>
  <Paragraphs>119</Paragraphs>
  <Slides>32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32</vt:i4>
      </vt:variant>
    </vt:vector>
  </HeadingPairs>
  <TitlesOfParts>
    <vt:vector size="38" baseType="lpstr">
      <vt:lpstr>Adobe Myungjo Std M</vt:lpstr>
      <vt:lpstr>Adobe Caslon Pro</vt:lpstr>
      <vt:lpstr>Arial</vt:lpstr>
      <vt:lpstr>Calibri</vt:lpstr>
      <vt:lpstr>Calibri Light</vt:lpstr>
      <vt:lpstr>Office Teması</vt:lpstr>
      <vt:lpstr> </vt:lpstr>
      <vt:lpstr>PowerPoint Sunusu</vt:lpstr>
      <vt:lpstr>Bu derste neler öğreneceğiz?</vt:lpstr>
      <vt:lpstr>ŞER’Î HÜKÜM</vt:lpstr>
      <vt:lpstr>Şer’i Hükmün Kısımları</vt:lpstr>
      <vt:lpstr>TEKLİFİ HÜKMÜN ÇEŞİTLERİ</vt:lpstr>
      <vt:lpstr>TEKLİFİ HÜKMÜN ÇEŞİTLERİ</vt:lpstr>
      <vt:lpstr>VÂCİB</vt:lpstr>
      <vt:lpstr>VÂCİB</vt:lpstr>
      <vt:lpstr>VÂCİB</vt:lpstr>
      <vt:lpstr>NEDB/MENDUB</vt:lpstr>
      <vt:lpstr>NEDB/MENDUB</vt:lpstr>
      <vt:lpstr>Bilgi Notu…</vt:lpstr>
      <vt:lpstr>HARAM</vt:lpstr>
      <vt:lpstr>MEKRUH</vt:lpstr>
      <vt:lpstr>MÜBAH</vt:lpstr>
      <vt:lpstr>Bilgi Notu…</vt:lpstr>
      <vt:lpstr>Bilgi Notu…</vt:lpstr>
      <vt:lpstr>Bilgi Notu…</vt:lpstr>
      <vt:lpstr>Vad’î Hüküm</vt:lpstr>
      <vt:lpstr>Sebeb</vt:lpstr>
      <vt:lpstr>Sebeb ikiye ayrılır</vt:lpstr>
      <vt:lpstr>Şart</vt:lpstr>
      <vt:lpstr>Şart, iki çeşittir…</vt:lpstr>
      <vt:lpstr>MÂNİ</vt:lpstr>
      <vt:lpstr>MÂNİ</vt:lpstr>
      <vt:lpstr>Sıhhat ve Butlan</vt:lpstr>
      <vt:lpstr>Sıhhat ve Butlan</vt:lpstr>
      <vt:lpstr>Odaklanalım!...</vt:lpstr>
      <vt:lpstr>Odaklanalım!...</vt:lpstr>
      <vt:lpstr>Odaklanalım!...</vt:lpstr>
      <vt:lpstr>Son bir örnek…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oguzkaan ekmekçi</dc:creator>
  <cp:lastModifiedBy>User</cp:lastModifiedBy>
  <cp:revision>21</cp:revision>
  <dcterms:created xsi:type="dcterms:W3CDTF">2020-11-30T19:20:16Z</dcterms:created>
  <dcterms:modified xsi:type="dcterms:W3CDTF">2020-12-20T20:48:57Z</dcterms:modified>
</cp:coreProperties>
</file>